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Maven Pro"/>
      <p:regular r:id="rId37"/>
      <p:bold r:id="rId38"/>
    </p:embeddedFont>
    <p:embeddedFont>
      <p:font typeface="Maven Pro Regular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E055442-221D-4A82-BAE1-FC86B553EC77}">
  <a:tblStyle styleId="{3E055442-221D-4A82-BAE1-FC86B553EC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Regular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MavenPro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MavenProRegular-regular.fntdata"/><Relationship Id="rId16" Type="http://schemas.openxmlformats.org/officeDocument/2006/relationships/slide" Target="slides/slide10.xml"/><Relationship Id="rId38" Type="http://schemas.openxmlformats.org/officeDocument/2006/relationships/font" Target="fonts/MavenPr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2de5b5e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2de5b5e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331552243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331552243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331552243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331552243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331552243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331552243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331552243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331552243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Can be slide 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3413f5d0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3413f5d0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3413f5d0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3413f5d0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3413f5d0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3413f5d0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331552243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33155224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331552243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331552243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8338a9949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8338a9949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331552243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331552243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331552243_5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331552243_5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3413f5d0e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3413f5d0e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E"/>
                </a:solidFill>
                <a:highlight>
                  <a:srgbClr val="FFFFFF"/>
                </a:highlight>
              </a:rPr>
              <a:t>high performance Gradient Boosting on Decision Trees library, used for ranking, classification, regression and other machine learning tasks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3315522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3315522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E"/>
                </a:solidFill>
                <a:highlight>
                  <a:srgbClr val="FFFFFF"/>
                </a:highlight>
              </a:rPr>
              <a:t>high performance Gradient Boosting on Decision Trees library, used for ranking, classification, regression and other machine learning tasks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338aa27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8338aa27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749300" rtl="0" algn="l">
              <a:lnSpc>
                <a:spcPct val="158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Catboost is built with a similar approach and attributes as with the “older” generation of GBDT models.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Catboost’s power lies in its </a:t>
            </a:r>
            <a:r>
              <a:rPr b="1" lang="en-GB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categorical features preprocessing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b="1" lang="en-GB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prediction time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b="1" lang="en-GB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model analysis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Catboost’s weaknesses are its </a:t>
            </a:r>
            <a:r>
              <a:rPr b="1" lang="en-GB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training and optimization times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Don’t forget to pass </a:t>
            </a:r>
            <a:r>
              <a:rPr b="1" i="1" lang="en-GB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cat_features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argument to the classifier object. You aren’t really utilizing the power of Catboost without it.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Though Catboost performs well with default parameters, there are several parameters that drive a significant improvement in results when tuned.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3413f5d0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3413f5d0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83413f5d0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83413f5d0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83413f5d0e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83413f5d0e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338a9949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338a9949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3315522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83315522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83413f5d0e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83413f5d0e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2de5b5e0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2de5b5e0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which dataset we worked on : Dataset 4 - Aviation Accident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objective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83413f5d0e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83413f5d0e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2aedce98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2aedce98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331552243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331552243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331552243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331552243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VMC - aviation flight category that visual flight rules (VFR) flight is permitted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IMC - aviation flight category t</a:t>
            </a:r>
            <a:r>
              <a:rPr lang="en-GB" sz="1050">
                <a:solidFill>
                  <a:srgbClr val="222222"/>
                </a:solidFill>
                <a:highlight>
                  <a:srgbClr val="FFFFFF"/>
                </a:highlight>
              </a:rPr>
              <a:t>hat describes weather conditions that require pilots to fly primarily by reference to instruments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331552243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331552243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3413f5d0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3413f5d0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331552243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331552243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37.png"/><Relationship Id="rId5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42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40.png"/><Relationship Id="rId5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39.png"/><Relationship Id="rId5" Type="http://schemas.openxmlformats.org/officeDocument/2006/relationships/image" Target="../media/image33.png"/><Relationship Id="rId6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towardsdatascience.com/encoding-categorical-features-21a2651a065c" TargetMode="External"/><Relationship Id="rId4" Type="http://schemas.openxmlformats.org/officeDocument/2006/relationships/hyperlink" Target="https://scikit-learn.org/stable/modules/generated/sklearn.linear_model.LogisticRegression.html" TargetMode="External"/><Relationship Id="rId9" Type="http://schemas.openxmlformats.org/officeDocument/2006/relationships/image" Target="../media/image8.png"/><Relationship Id="rId5" Type="http://schemas.openxmlformats.org/officeDocument/2006/relationships/hyperlink" Target="https://towardsdatascience.com/an-implementation-and-explanation-of-the-random-forest-in-python-77bf308a9b76" TargetMode="External"/><Relationship Id="rId6" Type="http://schemas.openxmlformats.org/officeDocument/2006/relationships/hyperlink" Target="https://towardsdatascience.com/data-101s-spatial-visualizations-and-analysis-in-python-with-folium-39730da2adf" TargetMode="External"/><Relationship Id="rId7" Type="http://schemas.openxmlformats.org/officeDocument/2006/relationships/hyperlink" Target="https://towardsdatascience.com/catboost-vs-light-gbm-vs-xgboost-5f93620723db" TargetMode="External"/><Relationship Id="rId8" Type="http://schemas.openxmlformats.org/officeDocument/2006/relationships/hyperlink" Target="https://catboost.ai/docs/concepts/python-reference_catboostclassifier.html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Relationship Id="rId7" Type="http://schemas.openxmlformats.org/officeDocument/2006/relationships/image" Target="../media/image11.png"/><Relationship Id="rId8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413100" y="0"/>
            <a:ext cx="4453200" cy="3138600"/>
          </a:xfrm>
          <a:prstGeom prst="rect">
            <a:avLst/>
          </a:prstGeom>
          <a:solidFill>
            <a:srgbClr val="001F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413100" y="3038250"/>
            <a:ext cx="4453200" cy="686400"/>
          </a:xfrm>
          <a:prstGeom prst="rect">
            <a:avLst/>
          </a:prstGeom>
          <a:solidFill>
            <a:srgbClr val="051A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542450" y="556975"/>
            <a:ext cx="30237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D9D9D9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Data Science Problem</a:t>
            </a:r>
            <a:endParaRPr sz="2000">
              <a:solidFill>
                <a:srgbClr val="D9D9D9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42450" y="1029175"/>
            <a:ext cx="41490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Visualization &amp;</a:t>
            </a:r>
            <a:endParaRPr b="1" sz="4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Prediction</a:t>
            </a:r>
            <a:endParaRPr b="1" sz="4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542450" y="2279350"/>
            <a:ext cx="35568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D9D9D9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CZ1015 DSAI Mini Project </a:t>
            </a:r>
            <a:endParaRPr sz="2000">
              <a:solidFill>
                <a:srgbClr val="D9D9D9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486900" y="3176700"/>
            <a:ext cx="10461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accent4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FS6T06</a:t>
            </a:r>
            <a:endParaRPr sz="1700">
              <a:solidFill>
                <a:schemeClr val="accent4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431625" y="3094155"/>
            <a:ext cx="36165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D9D9D9"/>
                </a:solidFill>
                <a:latin typeface="Maven Pro"/>
                <a:ea typeface="Maven Pro"/>
                <a:cs typeface="Maven Pro"/>
                <a:sym typeface="Maven Pro"/>
              </a:rPr>
              <a:t>KIM HEONJUNG / LEOW GUAN WEI</a:t>
            </a:r>
            <a:br>
              <a:rPr lang="en-GB" sz="1100">
                <a:solidFill>
                  <a:srgbClr val="D9D9D9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-GB" sz="1100">
                <a:solidFill>
                  <a:srgbClr val="D9D9D9"/>
                </a:solidFill>
                <a:latin typeface="Maven Pro"/>
                <a:ea typeface="Maven Pro"/>
                <a:cs typeface="Maven Pro"/>
                <a:sym typeface="Maven Pro"/>
              </a:rPr>
              <a:t>MALCOLM PANG QING HAN / SIOW KEE TAT, KEITH</a:t>
            </a:r>
            <a:endParaRPr sz="1100">
              <a:solidFill>
                <a:srgbClr val="D9D9D9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/>
          <p:nvPr/>
        </p:nvSpPr>
        <p:spPr>
          <a:xfrm>
            <a:off x="0" y="200950"/>
            <a:ext cx="3395400" cy="517500"/>
          </a:xfrm>
          <a:prstGeom prst="rect">
            <a:avLst/>
          </a:prstGeom>
          <a:solidFill>
            <a:srgbClr val="001F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/>
          <p:cNvSpPr txBox="1"/>
          <p:nvPr>
            <p:ph idx="4294967295" type="title"/>
          </p:nvPr>
        </p:nvSpPr>
        <p:spPr>
          <a:xfrm>
            <a:off x="773625" y="140700"/>
            <a:ext cx="29031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Visualization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9" y="281497"/>
            <a:ext cx="431950" cy="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/>
          <p:nvPr/>
        </p:nvSpPr>
        <p:spPr>
          <a:xfrm>
            <a:off x="-22800" y="4910700"/>
            <a:ext cx="9189600" cy="23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2"/>
          <p:cNvSpPr txBox="1"/>
          <p:nvPr>
            <p:ph idx="4294967295" type="title"/>
          </p:nvPr>
        </p:nvSpPr>
        <p:spPr>
          <a:xfrm>
            <a:off x="859725" y="944375"/>
            <a:ext cx="37122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Broad Phase of Flight</a:t>
            </a:r>
            <a:r>
              <a:rPr b="1" lang="en-GB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b="1" sz="24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5" name="Google Shape;195;p22"/>
          <p:cNvSpPr/>
          <p:nvPr/>
        </p:nvSpPr>
        <p:spPr>
          <a:xfrm>
            <a:off x="560437" y="1120438"/>
            <a:ext cx="243875" cy="228275"/>
          </a:xfrm>
          <a:prstGeom prst="flowChartDecision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00" y="1418600"/>
            <a:ext cx="4379913" cy="34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0025" y="1418600"/>
            <a:ext cx="4027326" cy="335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/>
          <p:nvPr/>
        </p:nvSpPr>
        <p:spPr>
          <a:xfrm>
            <a:off x="0" y="200950"/>
            <a:ext cx="3395400" cy="517500"/>
          </a:xfrm>
          <a:prstGeom prst="rect">
            <a:avLst/>
          </a:prstGeom>
          <a:solidFill>
            <a:srgbClr val="001F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3"/>
          <p:cNvSpPr txBox="1"/>
          <p:nvPr>
            <p:ph idx="4294967295" type="title"/>
          </p:nvPr>
        </p:nvSpPr>
        <p:spPr>
          <a:xfrm>
            <a:off x="773625" y="140700"/>
            <a:ext cx="29031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Visualization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04" name="Google Shape;2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9" y="281497"/>
            <a:ext cx="431950" cy="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3"/>
          <p:cNvSpPr/>
          <p:nvPr/>
        </p:nvSpPr>
        <p:spPr>
          <a:xfrm>
            <a:off x="-22800" y="4910700"/>
            <a:ext cx="9189600" cy="23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 txBox="1"/>
          <p:nvPr>
            <p:ph idx="4294967295" type="title"/>
          </p:nvPr>
        </p:nvSpPr>
        <p:spPr>
          <a:xfrm>
            <a:off x="859725" y="944375"/>
            <a:ext cx="37122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Total Injuries over time</a:t>
            </a:r>
            <a:r>
              <a:rPr b="1" lang="en-GB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b="1" sz="24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560437" y="1120438"/>
            <a:ext cx="243875" cy="228275"/>
          </a:xfrm>
          <a:prstGeom prst="flowChartDecision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300" y="1373875"/>
            <a:ext cx="7381899" cy="34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/>
          <p:nvPr/>
        </p:nvSpPr>
        <p:spPr>
          <a:xfrm>
            <a:off x="0" y="200950"/>
            <a:ext cx="3395400" cy="517500"/>
          </a:xfrm>
          <a:prstGeom prst="rect">
            <a:avLst/>
          </a:prstGeom>
          <a:solidFill>
            <a:srgbClr val="001F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4"/>
          <p:cNvSpPr txBox="1"/>
          <p:nvPr>
            <p:ph idx="4294967295" type="title"/>
          </p:nvPr>
        </p:nvSpPr>
        <p:spPr>
          <a:xfrm>
            <a:off x="773625" y="140700"/>
            <a:ext cx="29031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Visualization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9" y="281497"/>
            <a:ext cx="431950" cy="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4"/>
          <p:cNvSpPr/>
          <p:nvPr/>
        </p:nvSpPr>
        <p:spPr>
          <a:xfrm>
            <a:off x="-22800" y="4910700"/>
            <a:ext cx="9189600" cy="23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4"/>
          <p:cNvSpPr txBox="1"/>
          <p:nvPr>
            <p:ph idx="4294967295" type="title"/>
          </p:nvPr>
        </p:nvSpPr>
        <p:spPr>
          <a:xfrm>
            <a:off x="859725" y="944375"/>
            <a:ext cx="57717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Total Fatal Injuries by Location</a:t>
            </a:r>
            <a:r>
              <a:rPr b="1" lang="en-GB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b="1" sz="24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560437" y="1120438"/>
            <a:ext cx="243875" cy="228275"/>
          </a:xfrm>
          <a:prstGeom prst="flowChartDecision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9875" y="1406450"/>
            <a:ext cx="5984242" cy="32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663" y="1406451"/>
            <a:ext cx="6635825" cy="329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/>
          <p:nvPr/>
        </p:nvSpPr>
        <p:spPr>
          <a:xfrm>
            <a:off x="-22800" y="4910700"/>
            <a:ext cx="9189600" cy="23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/>
          <p:cNvSpPr/>
          <p:nvPr/>
        </p:nvSpPr>
        <p:spPr>
          <a:xfrm>
            <a:off x="0" y="200950"/>
            <a:ext cx="3537600" cy="517500"/>
          </a:xfrm>
          <a:prstGeom prst="rect">
            <a:avLst/>
          </a:prstGeom>
          <a:solidFill>
            <a:srgbClr val="001F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"/>
          <p:cNvSpPr txBox="1"/>
          <p:nvPr>
            <p:ph type="title"/>
          </p:nvPr>
        </p:nvSpPr>
        <p:spPr>
          <a:xfrm>
            <a:off x="773625" y="140700"/>
            <a:ext cx="27639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Data Cleaning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28" name="Google Shape;2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9" y="281497"/>
            <a:ext cx="431950" cy="3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 rotWithShape="1">
          <a:blip r:embed="rId4">
            <a:alphaModFix/>
          </a:blip>
          <a:srcRect b="10743" l="0" r="0" t="26168"/>
          <a:stretch/>
        </p:blipFill>
        <p:spPr>
          <a:xfrm>
            <a:off x="144650" y="958738"/>
            <a:ext cx="4021843" cy="14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 rotWithShape="1">
          <a:blip r:embed="rId5">
            <a:alphaModFix/>
          </a:blip>
          <a:srcRect b="9322" l="0" r="28387" t="26207"/>
          <a:stretch/>
        </p:blipFill>
        <p:spPr>
          <a:xfrm>
            <a:off x="144650" y="2633776"/>
            <a:ext cx="4021848" cy="203663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/>
          <p:nvPr/>
        </p:nvSpPr>
        <p:spPr>
          <a:xfrm>
            <a:off x="1810900" y="2195200"/>
            <a:ext cx="585900" cy="596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1F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5"/>
          <p:cNvSpPr txBox="1"/>
          <p:nvPr/>
        </p:nvSpPr>
        <p:spPr>
          <a:xfrm>
            <a:off x="6250400" y="1005275"/>
            <a:ext cx="33312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r</a:t>
            </a:r>
            <a:r>
              <a:rPr lang="en-GB">
                <a:solidFill>
                  <a:schemeClr val="dk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ename all columns</a:t>
            </a:r>
            <a:endParaRPr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4394849" y="1029875"/>
            <a:ext cx="1627200" cy="32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Readability</a:t>
            </a:r>
            <a:endParaRPr sz="1700">
              <a:solidFill>
                <a:schemeClr val="lt1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4394849" y="1583775"/>
            <a:ext cx="1627200" cy="32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Reorganized</a:t>
            </a:r>
            <a:endParaRPr sz="1700">
              <a:solidFill>
                <a:schemeClr val="lt1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6250400" y="2226367"/>
            <a:ext cx="33312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c</a:t>
            </a:r>
            <a:r>
              <a:rPr lang="en-GB">
                <a:solidFill>
                  <a:schemeClr val="dk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reated new columns</a:t>
            </a:r>
            <a:endParaRPr>
              <a:solidFill>
                <a:schemeClr val="dk1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y</a:t>
            </a:r>
            <a:r>
              <a:rPr lang="en-GB" sz="1200">
                <a:solidFill>
                  <a:schemeClr val="dk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ear and month by extracting date</a:t>
            </a:r>
            <a:endParaRPr sz="1200">
              <a:solidFill>
                <a:schemeClr val="dk1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‘TotalInjuries’ by adding together</a:t>
            </a:r>
            <a:endParaRPr sz="1200">
              <a:solidFill>
                <a:schemeClr val="dk1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all injuries</a:t>
            </a:r>
            <a:endParaRPr sz="1200">
              <a:solidFill>
                <a:schemeClr val="dk1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4394849" y="3439825"/>
            <a:ext cx="1627200" cy="32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Export</a:t>
            </a:r>
            <a:endParaRPr sz="1700">
              <a:solidFill>
                <a:schemeClr val="lt1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6250400" y="3315422"/>
            <a:ext cx="3331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extracted &amp; converted</a:t>
            </a:r>
            <a:endParaRPr>
              <a:solidFill>
                <a:schemeClr val="dk1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o</a:t>
            </a:r>
            <a:r>
              <a:rPr lang="en-GB">
                <a:solidFill>
                  <a:schemeClr val="dk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bjects to Categorical data</a:t>
            </a:r>
            <a:endParaRPr>
              <a:solidFill>
                <a:schemeClr val="dk1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created new dataset</a:t>
            </a:r>
            <a:endParaRPr>
              <a:solidFill>
                <a:schemeClr val="dk1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exported to new CSV</a:t>
            </a:r>
            <a:endParaRPr>
              <a:solidFill>
                <a:schemeClr val="dk1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6250400" y="1476561"/>
            <a:ext cx="33312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f</a:t>
            </a:r>
            <a:r>
              <a:rPr lang="en-GB">
                <a:solidFill>
                  <a:schemeClr val="dk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ill in null columns</a:t>
            </a:r>
            <a:endParaRPr>
              <a:solidFill>
                <a:schemeClr val="dk1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Selected columns with ‘Unknown’</a:t>
            </a:r>
            <a:endParaRPr sz="1200">
              <a:solidFill>
                <a:schemeClr val="dk1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or 0 / Others by imputing</a:t>
            </a:r>
            <a:endParaRPr sz="1200">
              <a:solidFill>
                <a:schemeClr val="dk1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/>
          <p:nvPr/>
        </p:nvSpPr>
        <p:spPr>
          <a:xfrm>
            <a:off x="-22800" y="4910700"/>
            <a:ext cx="9189600" cy="23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6"/>
          <p:cNvSpPr/>
          <p:nvPr/>
        </p:nvSpPr>
        <p:spPr>
          <a:xfrm>
            <a:off x="0" y="200950"/>
            <a:ext cx="4264500" cy="517500"/>
          </a:xfrm>
          <a:prstGeom prst="rect">
            <a:avLst/>
          </a:prstGeom>
          <a:solidFill>
            <a:srgbClr val="001F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6"/>
          <p:cNvSpPr txBox="1"/>
          <p:nvPr>
            <p:ph type="title"/>
          </p:nvPr>
        </p:nvSpPr>
        <p:spPr>
          <a:xfrm>
            <a:off x="773625" y="140700"/>
            <a:ext cx="40218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Machine Learning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46" name="Google Shape;2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9" y="281497"/>
            <a:ext cx="431950" cy="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 txBox="1"/>
          <p:nvPr>
            <p:ph type="title"/>
          </p:nvPr>
        </p:nvSpPr>
        <p:spPr>
          <a:xfrm>
            <a:off x="738900" y="1083450"/>
            <a:ext cx="7583400" cy="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aven Pro"/>
                <a:ea typeface="Maven Pro"/>
                <a:cs typeface="Maven Pro"/>
                <a:sym typeface="Maven Pro"/>
              </a:rPr>
              <a:t>Predict Aircraft Damage </a:t>
            </a:r>
            <a:endParaRPr sz="24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439612" y="1250050"/>
            <a:ext cx="243875" cy="228275"/>
          </a:xfrm>
          <a:prstGeom prst="flowChartDecision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6"/>
          <p:cNvSpPr txBox="1"/>
          <p:nvPr>
            <p:ph type="title"/>
          </p:nvPr>
        </p:nvSpPr>
        <p:spPr>
          <a:xfrm>
            <a:off x="738900" y="1971625"/>
            <a:ext cx="7583400" cy="15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WeatherCondition, BroadPhaseOfFlight, PurposeOfFlight, EngineType, Month, AircraftCategory, NumberOfEngines, ReportStatus</a:t>
            </a:r>
            <a:endParaRPr sz="24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439612" y="2138225"/>
            <a:ext cx="243875" cy="228275"/>
          </a:xfrm>
          <a:prstGeom prst="flowChartDecision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6"/>
          <p:cNvSpPr txBox="1"/>
          <p:nvPr>
            <p:ph type="title"/>
          </p:nvPr>
        </p:nvSpPr>
        <p:spPr>
          <a:xfrm>
            <a:off x="738900" y="3672250"/>
            <a:ext cx="7583400" cy="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aven Pro"/>
                <a:ea typeface="Maven Pro"/>
                <a:cs typeface="Maven Pro"/>
                <a:sym typeface="Maven Pro"/>
              </a:rPr>
              <a:t>Classification models</a:t>
            </a:r>
            <a:r>
              <a:rPr lang="en-GB" sz="2400"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24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439612" y="3838850"/>
            <a:ext cx="243875" cy="228275"/>
          </a:xfrm>
          <a:prstGeom prst="flowChartDecision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/>
          <p:nvPr/>
        </p:nvSpPr>
        <p:spPr>
          <a:xfrm>
            <a:off x="-22800" y="4910700"/>
            <a:ext cx="9189600" cy="23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7"/>
          <p:cNvSpPr/>
          <p:nvPr/>
        </p:nvSpPr>
        <p:spPr>
          <a:xfrm>
            <a:off x="0" y="200950"/>
            <a:ext cx="4264500" cy="517500"/>
          </a:xfrm>
          <a:prstGeom prst="rect">
            <a:avLst/>
          </a:prstGeom>
          <a:solidFill>
            <a:srgbClr val="001F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"/>
          <p:cNvSpPr txBox="1"/>
          <p:nvPr>
            <p:ph type="title"/>
          </p:nvPr>
        </p:nvSpPr>
        <p:spPr>
          <a:xfrm>
            <a:off x="773625" y="140700"/>
            <a:ext cx="40218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Machine Learning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60" name="Google Shape;2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9" y="281497"/>
            <a:ext cx="431950" cy="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7"/>
          <p:cNvSpPr txBox="1"/>
          <p:nvPr>
            <p:ph type="title"/>
          </p:nvPr>
        </p:nvSpPr>
        <p:spPr>
          <a:xfrm>
            <a:off x="510300" y="775425"/>
            <a:ext cx="75834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latin typeface="Maven Pro"/>
                <a:ea typeface="Maven Pro"/>
                <a:cs typeface="Maven Pro"/>
                <a:sym typeface="Maven Pro"/>
              </a:rPr>
              <a:t>Convert </a:t>
            </a:r>
            <a:r>
              <a:rPr b="1" lang="en-GB" sz="20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Categorical</a:t>
            </a:r>
            <a:r>
              <a:rPr b="1" lang="en-GB" sz="2000">
                <a:latin typeface="Maven Pro"/>
                <a:ea typeface="Maven Pro"/>
                <a:cs typeface="Maven Pro"/>
                <a:sym typeface="Maven Pro"/>
              </a:rPr>
              <a:t> Columns to </a:t>
            </a:r>
            <a:r>
              <a:rPr b="1" lang="en-GB" sz="20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Numerical</a:t>
            </a:r>
            <a:r>
              <a:rPr b="1" lang="en-GB" sz="2000"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-GB" sz="2000">
                <a:latin typeface="Maven Pro Regular"/>
                <a:ea typeface="Maven Pro Regular"/>
                <a:cs typeface="Maven Pro Regular"/>
                <a:sym typeface="Maven Pro Regular"/>
              </a:rPr>
              <a:t> </a:t>
            </a:r>
            <a:endParaRPr sz="2000"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62" name="Google Shape;262;p27"/>
          <p:cNvSpPr/>
          <p:nvPr/>
        </p:nvSpPr>
        <p:spPr>
          <a:xfrm>
            <a:off x="211012" y="951475"/>
            <a:ext cx="243875" cy="228275"/>
          </a:xfrm>
          <a:prstGeom prst="flowChartDecision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7"/>
          <p:cNvSpPr txBox="1"/>
          <p:nvPr/>
        </p:nvSpPr>
        <p:spPr>
          <a:xfrm>
            <a:off x="642950" y="1342317"/>
            <a:ext cx="52302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Using label encoder, new columns:</a:t>
            </a:r>
            <a:endParaRPr sz="1600"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  <p:pic>
        <p:nvPicPr>
          <p:cNvPr id="264" name="Google Shape;2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75" y="1892342"/>
            <a:ext cx="7867650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/>
          <p:nvPr/>
        </p:nvSpPr>
        <p:spPr>
          <a:xfrm>
            <a:off x="-22800" y="4910700"/>
            <a:ext cx="9189600" cy="23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8"/>
          <p:cNvSpPr/>
          <p:nvPr/>
        </p:nvSpPr>
        <p:spPr>
          <a:xfrm>
            <a:off x="0" y="200950"/>
            <a:ext cx="4264500" cy="517500"/>
          </a:xfrm>
          <a:prstGeom prst="rect">
            <a:avLst/>
          </a:prstGeom>
          <a:solidFill>
            <a:srgbClr val="001F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8"/>
          <p:cNvSpPr txBox="1"/>
          <p:nvPr>
            <p:ph type="title"/>
          </p:nvPr>
        </p:nvSpPr>
        <p:spPr>
          <a:xfrm>
            <a:off x="773625" y="140700"/>
            <a:ext cx="40218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Machine Learning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72" name="Google Shape;2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9" y="281497"/>
            <a:ext cx="431950" cy="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8"/>
          <p:cNvSpPr txBox="1"/>
          <p:nvPr>
            <p:ph type="title"/>
          </p:nvPr>
        </p:nvSpPr>
        <p:spPr>
          <a:xfrm>
            <a:off x="510300" y="775413"/>
            <a:ext cx="79191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Logistic Regression </a:t>
            </a:r>
            <a:r>
              <a:rPr b="1" lang="en-GB" sz="18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with Recursive Feature Elimination</a:t>
            </a:r>
            <a:endParaRPr b="1" sz="18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74" name="Google Shape;274;p28"/>
          <p:cNvSpPr/>
          <p:nvPr/>
        </p:nvSpPr>
        <p:spPr>
          <a:xfrm>
            <a:off x="211012" y="951475"/>
            <a:ext cx="243875" cy="228275"/>
          </a:xfrm>
          <a:prstGeom prst="flowChartDecision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8"/>
          <p:cNvSpPr txBox="1"/>
          <p:nvPr/>
        </p:nvSpPr>
        <p:spPr>
          <a:xfrm>
            <a:off x="377100" y="1473025"/>
            <a:ext cx="4418400" cy="13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aven Pro Regular"/>
                <a:ea typeface="Maven Pro Regular"/>
                <a:cs typeface="Maven Pro Regular"/>
                <a:sym typeface="Maven Pro Regular"/>
              </a:rPr>
              <a:t>Fitting it into the logistic regression model</a:t>
            </a:r>
            <a:endParaRPr sz="1600"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  <p:pic>
        <p:nvPicPr>
          <p:cNvPr id="276" name="Google Shape;2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850" y="1392475"/>
            <a:ext cx="3909465" cy="17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8"/>
          <p:cNvSpPr/>
          <p:nvPr/>
        </p:nvSpPr>
        <p:spPr>
          <a:xfrm>
            <a:off x="5970492" y="2941615"/>
            <a:ext cx="1281600" cy="179700"/>
          </a:xfrm>
          <a:prstGeom prst="rect">
            <a:avLst/>
          </a:prstGeom>
          <a:solidFill>
            <a:srgbClr val="FFAB40">
              <a:alpha val="42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/>
          <p:nvPr/>
        </p:nvSpPr>
        <p:spPr>
          <a:xfrm>
            <a:off x="-22800" y="4910700"/>
            <a:ext cx="9189600" cy="23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9"/>
          <p:cNvSpPr/>
          <p:nvPr/>
        </p:nvSpPr>
        <p:spPr>
          <a:xfrm>
            <a:off x="0" y="200950"/>
            <a:ext cx="4264500" cy="517500"/>
          </a:xfrm>
          <a:prstGeom prst="rect">
            <a:avLst/>
          </a:prstGeom>
          <a:solidFill>
            <a:srgbClr val="001F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9"/>
          <p:cNvSpPr txBox="1"/>
          <p:nvPr>
            <p:ph type="title"/>
          </p:nvPr>
        </p:nvSpPr>
        <p:spPr>
          <a:xfrm>
            <a:off x="773625" y="140700"/>
            <a:ext cx="40218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Machine Learning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85" name="Google Shape;2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9" y="281497"/>
            <a:ext cx="431950" cy="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9"/>
          <p:cNvSpPr txBox="1"/>
          <p:nvPr>
            <p:ph type="title"/>
          </p:nvPr>
        </p:nvSpPr>
        <p:spPr>
          <a:xfrm>
            <a:off x="510300" y="775413"/>
            <a:ext cx="79191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Logistic Regression </a:t>
            </a:r>
            <a:r>
              <a:rPr b="1" lang="en-GB" sz="18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with Recursive Feature Elimination</a:t>
            </a:r>
            <a:endParaRPr b="1" sz="18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7" name="Google Shape;287;p29"/>
          <p:cNvSpPr/>
          <p:nvPr/>
        </p:nvSpPr>
        <p:spPr>
          <a:xfrm>
            <a:off x="211012" y="951475"/>
            <a:ext cx="243875" cy="228275"/>
          </a:xfrm>
          <a:prstGeom prst="flowChartDecision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9"/>
          <p:cNvSpPr txBox="1"/>
          <p:nvPr/>
        </p:nvSpPr>
        <p:spPr>
          <a:xfrm>
            <a:off x="3890900" y="1556400"/>
            <a:ext cx="44928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5 features is optimal out of the 8</a:t>
            </a:r>
            <a:endParaRPr sz="1600">
              <a:solidFill>
                <a:schemeClr val="dk1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Important Features:</a:t>
            </a:r>
            <a:endParaRPr sz="1600">
              <a:solidFill>
                <a:schemeClr val="dk1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  <p:pic>
        <p:nvPicPr>
          <p:cNvPr id="289" name="Google Shape;2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32150"/>
            <a:ext cx="3586100" cy="277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9"/>
          <p:cNvPicPr preferRelativeResize="0"/>
          <p:nvPr/>
        </p:nvPicPr>
        <p:blipFill rotWithShape="1">
          <a:blip r:embed="rId5">
            <a:alphaModFix/>
          </a:blip>
          <a:srcRect b="0" l="744" r="0" t="0"/>
          <a:stretch/>
        </p:blipFill>
        <p:spPr>
          <a:xfrm>
            <a:off x="3984600" y="2710575"/>
            <a:ext cx="5062825" cy="3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/>
          <p:nvPr/>
        </p:nvSpPr>
        <p:spPr>
          <a:xfrm>
            <a:off x="-22800" y="4910700"/>
            <a:ext cx="9189600" cy="23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0"/>
          <p:cNvSpPr/>
          <p:nvPr/>
        </p:nvSpPr>
        <p:spPr>
          <a:xfrm>
            <a:off x="0" y="200950"/>
            <a:ext cx="4264500" cy="517500"/>
          </a:xfrm>
          <a:prstGeom prst="rect">
            <a:avLst/>
          </a:prstGeom>
          <a:solidFill>
            <a:srgbClr val="001F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0"/>
          <p:cNvSpPr txBox="1"/>
          <p:nvPr>
            <p:ph type="title"/>
          </p:nvPr>
        </p:nvSpPr>
        <p:spPr>
          <a:xfrm>
            <a:off x="773625" y="140700"/>
            <a:ext cx="40218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Machine Learning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98" name="Google Shape;2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9" y="281497"/>
            <a:ext cx="431950" cy="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0"/>
          <p:cNvSpPr txBox="1"/>
          <p:nvPr>
            <p:ph type="title"/>
          </p:nvPr>
        </p:nvSpPr>
        <p:spPr>
          <a:xfrm>
            <a:off x="510300" y="775413"/>
            <a:ext cx="79191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Logistic Regression </a:t>
            </a:r>
            <a:r>
              <a:rPr b="1" lang="en-GB" sz="18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with Recursive Feature Elimination</a:t>
            </a:r>
            <a:endParaRPr b="1" sz="18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0" name="Google Shape;300;p30"/>
          <p:cNvSpPr/>
          <p:nvPr/>
        </p:nvSpPr>
        <p:spPr>
          <a:xfrm>
            <a:off x="211012" y="951475"/>
            <a:ext cx="243875" cy="228275"/>
          </a:xfrm>
          <a:prstGeom prst="flowChartDecision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0"/>
          <p:cNvSpPr txBox="1"/>
          <p:nvPr/>
        </p:nvSpPr>
        <p:spPr>
          <a:xfrm>
            <a:off x="377100" y="1473025"/>
            <a:ext cx="4418400" cy="13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aven Pro Regular"/>
                <a:ea typeface="Maven Pro Regular"/>
                <a:cs typeface="Maven Pro Regular"/>
                <a:sym typeface="Maven Pro Regular"/>
              </a:rPr>
              <a:t>Accuracy decreased slightly, </a:t>
            </a:r>
            <a:endParaRPr sz="1800"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latin typeface="Maven Pro Regular"/>
                <a:ea typeface="Maven Pro Regular"/>
                <a:cs typeface="Maven Pro Regular"/>
                <a:sym typeface="Maven Pro Regular"/>
              </a:rPr>
              <a:t>from 73.4% to 73.3%</a:t>
            </a:r>
            <a:endParaRPr sz="1800"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  <p:pic>
        <p:nvPicPr>
          <p:cNvPr id="302" name="Google Shape;30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050" y="1263187"/>
            <a:ext cx="3909465" cy="17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0"/>
          <p:cNvSpPr/>
          <p:nvPr/>
        </p:nvSpPr>
        <p:spPr>
          <a:xfrm>
            <a:off x="5984692" y="2847415"/>
            <a:ext cx="1281600" cy="179700"/>
          </a:xfrm>
          <a:prstGeom prst="rect">
            <a:avLst/>
          </a:prstGeom>
          <a:solidFill>
            <a:srgbClr val="FFAB40">
              <a:alpha val="42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3050" y="3150425"/>
            <a:ext cx="3697419" cy="17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0"/>
          <p:cNvSpPr/>
          <p:nvPr/>
        </p:nvSpPr>
        <p:spPr>
          <a:xfrm>
            <a:off x="5977500" y="4722288"/>
            <a:ext cx="1296000" cy="188400"/>
          </a:xfrm>
          <a:prstGeom prst="rect">
            <a:avLst/>
          </a:prstGeom>
          <a:solidFill>
            <a:srgbClr val="FFAB40">
              <a:alpha val="42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"/>
          <p:cNvSpPr/>
          <p:nvPr/>
        </p:nvSpPr>
        <p:spPr>
          <a:xfrm>
            <a:off x="-22800" y="4910700"/>
            <a:ext cx="9189600" cy="23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1"/>
          <p:cNvSpPr/>
          <p:nvPr/>
        </p:nvSpPr>
        <p:spPr>
          <a:xfrm>
            <a:off x="0" y="200950"/>
            <a:ext cx="4264500" cy="517500"/>
          </a:xfrm>
          <a:prstGeom prst="rect">
            <a:avLst/>
          </a:prstGeom>
          <a:solidFill>
            <a:srgbClr val="001F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1"/>
          <p:cNvSpPr txBox="1"/>
          <p:nvPr>
            <p:ph type="title"/>
          </p:nvPr>
        </p:nvSpPr>
        <p:spPr>
          <a:xfrm>
            <a:off x="773625" y="140700"/>
            <a:ext cx="40218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Machine Learning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13" name="Google Shape;3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9" y="281497"/>
            <a:ext cx="431950" cy="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1"/>
          <p:cNvSpPr/>
          <p:nvPr/>
        </p:nvSpPr>
        <p:spPr>
          <a:xfrm>
            <a:off x="4502312" y="951488"/>
            <a:ext cx="243875" cy="228275"/>
          </a:xfrm>
          <a:prstGeom prst="flowChartDecision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1"/>
          <p:cNvSpPr txBox="1"/>
          <p:nvPr>
            <p:ph type="title"/>
          </p:nvPr>
        </p:nvSpPr>
        <p:spPr>
          <a:xfrm>
            <a:off x="4801600" y="775425"/>
            <a:ext cx="40218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Decision Tree Classifier</a:t>
            </a:r>
            <a:endParaRPr b="1" sz="18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6" name="Google Shape;316;p31"/>
          <p:cNvSpPr/>
          <p:nvPr/>
        </p:nvSpPr>
        <p:spPr>
          <a:xfrm>
            <a:off x="4502312" y="2174238"/>
            <a:ext cx="243875" cy="228275"/>
          </a:xfrm>
          <a:prstGeom prst="flowChartDecision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1"/>
          <p:cNvSpPr txBox="1"/>
          <p:nvPr>
            <p:ph type="title"/>
          </p:nvPr>
        </p:nvSpPr>
        <p:spPr>
          <a:xfrm>
            <a:off x="4801600" y="1998175"/>
            <a:ext cx="41610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Random Forest Classifier</a:t>
            </a:r>
            <a:endParaRPr b="1" sz="18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8" name="Google Shape;318;p31"/>
          <p:cNvSpPr txBox="1"/>
          <p:nvPr>
            <p:ph type="title"/>
          </p:nvPr>
        </p:nvSpPr>
        <p:spPr>
          <a:xfrm>
            <a:off x="510300" y="775425"/>
            <a:ext cx="38802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K-Nearest Neighbours</a:t>
            </a:r>
            <a:endParaRPr b="1" sz="18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9" name="Google Shape;319;p31"/>
          <p:cNvSpPr/>
          <p:nvPr/>
        </p:nvSpPr>
        <p:spPr>
          <a:xfrm>
            <a:off x="211012" y="951475"/>
            <a:ext cx="243875" cy="228275"/>
          </a:xfrm>
          <a:prstGeom prst="flowChartDecision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32150"/>
            <a:ext cx="4197512" cy="289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5697" y="1270400"/>
            <a:ext cx="3734975" cy="7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1"/>
          <p:cNvPicPr preferRelativeResize="0"/>
          <p:nvPr/>
        </p:nvPicPr>
        <p:blipFill rotWithShape="1">
          <a:blip r:embed="rId6">
            <a:alphaModFix/>
          </a:blip>
          <a:srcRect b="0" l="0" r="0" t="7766"/>
          <a:stretch/>
        </p:blipFill>
        <p:spPr>
          <a:xfrm>
            <a:off x="4801600" y="2633175"/>
            <a:ext cx="4161000" cy="546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200950"/>
            <a:ext cx="2561700" cy="517500"/>
          </a:xfrm>
          <a:prstGeom prst="rect">
            <a:avLst/>
          </a:prstGeom>
          <a:solidFill>
            <a:srgbClr val="001F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773625" y="140700"/>
            <a:ext cx="19992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Problem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9" y="281497"/>
            <a:ext cx="431950" cy="37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14"/>
          <p:cNvGrpSpPr/>
          <p:nvPr/>
        </p:nvGrpSpPr>
        <p:grpSpPr>
          <a:xfrm>
            <a:off x="887792" y="1240059"/>
            <a:ext cx="7368400" cy="1607104"/>
            <a:chOff x="724892" y="73909"/>
            <a:chExt cx="7368400" cy="1607104"/>
          </a:xfrm>
        </p:grpSpPr>
        <p:sp>
          <p:nvSpPr>
            <p:cNvPr id="70" name="Google Shape;70;p14"/>
            <p:cNvSpPr txBox="1"/>
            <p:nvPr/>
          </p:nvSpPr>
          <p:spPr>
            <a:xfrm>
              <a:off x="724892" y="73909"/>
              <a:ext cx="7118700" cy="160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4800">
                  <a:solidFill>
                    <a:schemeClr val="dk1"/>
                  </a:solidFill>
                  <a:latin typeface="Maven Pro"/>
                  <a:ea typeface="Maven Pro"/>
                  <a:cs typeface="Maven Pro"/>
                  <a:sym typeface="Maven Pro"/>
                </a:rPr>
                <a:t>“</a:t>
              </a:r>
              <a:r>
                <a:rPr b="1" lang="en-GB" sz="4000">
                  <a:solidFill>
                    <a:schemeClr val="dk1"/>
                  </a:solidFill>
                  <a:latin typeface="Maven Pro"/>
                  <a:ea typeface="Maven Pro"/>
                  <a:cs typeface="Maven Pro"/>
                  <a:sym typeface="Maven Pro"/>
                </a:rPr>
                <a:t> How can we improve the</a:t>
              </a:r>
              <a:endParaRPr b="1" sz="4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000"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71" name="Google Shape;71;p14"/>
            <p:cNvSpPr txBox="1"/>
            <p:nvPr/>
          </p:nvSpPr>
          <p:spPr>
            <a:xfrm>
              <a:off x="1398192" y="746212"/>
              <a:ext cx="6695100" cy="93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4800">
                  <a:solidFill>
                    <a:schemeClr val="accent1"/>
                  </a:solidFill>
                  <a:latin typeface="Maven Pro"/>
                  <a:ea typeface="Maven Pro"/>
                  <a:cs typeface="Maven Pro"/>
                  <a:sym typeface="Maven Pro"/>
                </a:rPr>
                <a:t>safety</a:t>
              </a:r>
              <a:r>
                <a:rPr b="1" lang="en-GB" sz="4000">
                  <a:solidFill>
                    <a:schemeClr val="dk1"/>
                  </a:solidFill>
                  <a:latin typeface="Maven Pro"/>
                  <a:ea typeface="Maven Pro"/>
                  <a:cs typeface="Maven Pro"/>
                  <a:sym typeface="Maven Pro"/>
                </a:rPr>
                <a:t> of an aircraft? </a:t>
              </a:r>
              <a:r>
                <a:rPr b="1" lang="en-GB" sz="4800">
                  <a:solidFill>
                    <a:schemeClr val="dk1"/>
                  </a:solidFill>
                  <a:latin typeface="Maven Pro"/>
                  <a:ea typeface="Maven Pro"/>
                  <a:cs typeface="Maven Pro"/>
                  <a:sym typeface="Maven Pro"/>
                </a:rPr>
                <a:t>”</a:t>
              </a:r>
              <a:endParaRPr b="1" sz="4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72" name="Google Shape;72;p14"/>
          <p:cNvSpPr/>
          <p:nvPr/>
        </p:nvSpPr>
        <p:spPr>
          <a:xfrm>
            <a:off x="-22800" y="4910700"/>
            <a:ext cx="9189600" cy="23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4">
            <a:alphaModFix/>
          </a:blip>
          <a:srcRect b="9131" l="0" r="0" t="18161"/>
          <a:stretch/>
        </p:blipFill>
        <p:spPr>
          <a:xfrm>
            <a:off x="-482925" y="3429000"/>
            <a:ext cx="3488700" cy="15864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5">
            <a:alphaModFix/>
          </a:blip>
          <a:srcRect b="10985" l="0" r="0" t="19045"/>
          <a:stretch/>
        </p:blipFill>
        <p:spPr>
          <a:xfrm>
            <a:off x="2724250" y="3429000"/>
            <a:ext cx="3916500" cy="1586400"/>
          </a:xfrm>
          <a:prstGeom prst="parallelogram">
            <a:avLst>
              <a:gd fmla="val 25078" name="adj"/>
            </a:avLst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6">
            <a:alphaModFix/>
          </a:blip>
          <a:srcRect b="0" l="0" r="0" t="15347"/>
          <a:stretch/>
        </p:blipFill>
        <p:spPr>
          <a:xfrm>
            <a:off x="6381400" y="3429000"/>
            <a:ext cx="3323100" cy="15864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"/>
          <p:cNvSpPr/>
          <p:nvPr/>
        </p:nvSpPr>
        <p:spPr>
          <a:xfrm>
            <a:off x="-22800" y="4910700"/>
            <a:ext cx="9189600" cy="23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2"/>
          <p:cNvSpPr/>
          <p:nvPr/>
        </p:nvSpPr>
        <p:spPr>
          <a:xfrm>
            <a:off x="0" y="200950"/>
            <a:ext cx="4264500" cy="517500"/>
          </a:xfrm>
          <a:prstGeom prst="rect">
            <a:avLst/>
          </a:prstGeom>
          <a:solidFill>
            <a:srgbClr val="001F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2"/>
          <p:cNvSpPr txBox="1"/>
          <p:nvPr>
            <p:ph type="title"/>
          </p:nvPr>
        </p:nvSpPr>
        <p:spPr>
          <a:xfrm>
            <a:off x="773625" y="140700"/>
            <a:ext cx="40218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Machine Learning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30" name="Google Shape;3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9" y="281497"/>
            <a:ext cx="431950" cy="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2"/>
          <p:cNvSpPr txBox="1"/>
          <p:nvPr>
            <p:ph type="title"/>
          </p:nvPr>
        </p:nvSpPr>
        <p:spPr>
          <a:xfrm>
            <a:off x="510300" y="785458"/>
            <a:ext cx="79191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Feature Importance</a:t>
            </a:r>
            <a:endParaRPr b="1" sz="18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32" name="Google Shape;332;p32"/>
          <p:cNvSpPr/>
          <p:nvPr/>
        </p:nvSpPr>
        <p:spPr>
          <a:xfrm>
            <a:off x="211012" y="951475"/>
            <a:ext cx="243875" cy="228275"/>
          </a:xfrm>
          <a:prstGeom prst="flowChartDecision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675" y="1615575"/>
            <a:ext cx="7406650" cy="25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3"/>
          <p:cNvSpPr/>
          <p:nvPr/>
        </p:nvSpPr>
        <p:spPr>
          <a:xfrm>
            <a:off x="-22800" y="4910700"/>
            <a:ext cx="9189600" cy="23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3"/>
          <p:cNvSpPr/>
          <p:nvPr/>
        </p:nvSpPr>
        <p:spPr>
          <a:xfrm>
            <a:off x="0" y="200950"/>
            <a:ext cx="4264500" cy="517500"/>
          </a:xfrm>
          <a:prstGeom prst="rect">
            <a:avLst/>
          </a:prstGeom>
          <a:solidFill>
            <a:srgbClr val="001F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3"/>
          <p:cNvSpPr txBox="1"/>
          <p:nvPr>
            <p:ph type="title"/>
          </p:nvPr>
        </p:nvSpPr>
        <p:spPr>
          <a:xfrm>
            <a:off x="773625" y="140700"/>
            <a:ext cx="40218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Machine Learning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41" name="Google Shape;3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9" y="281497"/>
            <a:ext cx="431950" cy="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3"/>
          <p:cNvSpPr txBox="1"/>
          <p:nvPr>
            <p:ph type="title"/>
          </p:nvPr>
        </p:nvSpPr>
        <p:spPr>
          <a:xfrm>
            <a:off x="510300" y="775413"/>
            <a:ext cx="79191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Catboost Classifier</a:t>
            </a:r>
            <a:endParaRPr b="1" sz="18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43" name="Google Shape;343;p33"/>
          <p:cNvSpPr/>
          <p:nvPr/>
        </p:nvSpPr>
        <p:spPr>
          <a:xfrm>
            <a:off x="211012" y="951475"/>
            <a:ext cx="243875" cy="228275"/>
          </a:xfrm>
          <a:prstGeom prst="flowChartDecision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33"/>
          <p:cNvGrpSpPr/>
          <p:nvPr/>
        </p:nvGrpSpPr>
        <p:grpSpPr>
          <a:xfrm>
            <a:off x="510300" y="1214365"/>
            <a:ext cx="8591400" cy="652989"/>
            <a:chOff x="510300" y="1236065"/>
            <a:chExt cx="8591400" cy="652989"/>
          </a:xfrm>
        </p:grpSpPr>
        <p:sp>
          <p:nvSpPr>
            <p:cNvPr id="345" name="Google Shape;345;p33"/>
            <p:cNvSpPr txBox="1"/>
            <p:nvPr/>
          </p:nvSpPr>
          <p:spPr>
            <a:xfrm>
              <a:off x="510300" y="1236065"/>
              <a:ext cx="5230200" cy="37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dk1"/>
                  </a:solidFill>
                  <a:latin typeface="Maven Pro Regular"/>
                  <a:ea typeface="Maven Pro Regular"/>
                  <a:cs typeface="Maven Pro Regular"/>
                  <a:sym typeface="Maven Pro Regular"/>
                </a:rPr>
                <a:t> </a:t>
              </a:r>
              <a:endParaRPr sz="1600">
                <a:latin typeface="Maven Pro Regular"/>
                <a:ea typeface="Maven Pro Regular"/>
                <a:cs typeface="Maven Pro Regular"/>
                <a:sym typeface="Maven Pro Regular"/>
              </a:endParaRPr>
            </a:p>
          </p:txBody>
        </p:sp>
        <p:sp>
          <p:nvSpPr>
            <p:cNvPr id="346" name="Google Shape;346;p33"/>
            <p:cNvSpPr txBox="1"/>
            <p:nvPr/>
          </p:nvSpPr>
          <p:spPr>
            <a:xfrm>
              <a:off x="510300" y="1512254"/>
              <a:ext cx="8591400" cy="37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300">
                  <a:solidFill>
                    <a:schemeClr val="dk2"/>
                  </a:solidFill>
                  <a:latin typeface="Maven Pro Regular"/>
                  <a:ea typeface="Maven Pro Regular"/>
                  <a:cs typeface="Maven Pro Regular"/>
                  <a:sym typeface="Maven Pro Regular"/>
                </a:rPr>
                <a:t>WeatherCondition, BroadPhaseOfFlight, PurposeOfFlight, EngineType, AircraftDamage </a:t>
              </a:r>
              <a:endParaRPr sz="1300">
                <a:solidFill>
                  <a:schemeClr val="dk2"/>
                </a:solidFill>
                <a:latin typeface="Maven Pro Regular"/>
                <a:ea typeface="Maven Pro Regular"/>
                <a:cs typeface="Maven Pro Regular"/>
                <a:sym typeface="Maven Pro Regula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Maven Pro Regular"/>
                <a:ea typeface="Maven Pro Regular"/>
                <a:cs typeface="Maven Pro Regular"/>
                <a:sym typeface="Maven Pro Regular"/>
              </a:endParaRPr>
            </a:p>
          </p:txBody>
        </p:sp>
      </p:grpSp>
      <p:sp>
        <p:nvSpPr>
          <p:cNvPr id="347" name="Google Shape;347;p33"/>
          <p:cNvSpPr txBox="1"/>
          <p:nvPr/>
        </p:nvSpPr>
        <p:spPr>
          <a:xfrm>
            <a:off x="510300" y="1214375"/>
            <a:ext cx="6291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categorical features to convert </a:t>
            </a:r>
            <a:r>
              <a:rPr b="1" lang="en-GB" sz="16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Categorical </a:t>
            </a:r>
            <a:r>
              <a:rPr lang="en-GB" sz="1600">
                <a:solidFill>
                  <a:schemeClr val="dk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to </a:t>
            </a:r>
            <a:r>
              <a:rPr b="1" lang="en-GB" sz="16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Numerical </a:t>
            </a:r>
            <a:r>
              <a:rPr lang="en-GB" sz="1600">
                <a:solidFill>
                  <a:schemeClr val="dk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 </a:t>
            </a:r>
            <a:endParaRPr sz="1600">
              <a:solidFill>
                <a:schemeClr val="dk1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  <p:pic>
        <p:nvPicPr>
          <p:cNvPr id="348" name="Google Shape;34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41454"/>
            <a:ext cx="4226205" cy="2716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9870" y="2659870"/>
            <a:ext cx="4591824" cy="14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/>
          <p:nvPr/>
        </p:nvSpPr>
        <p:spPr>
          <a:xfrm>
            <a:off x="-22800" y="4910700"/>
            <a:ext cx="9189600" cy="23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4"/>
          <p:cNvSpPr/>
          <p:nvPr/>
        </p:nvSpPr>
        <p:spPr>
          <a:xfrm>
            <a:off x="0" y="200950"/>
            <a:ext cx="4264500" cy="517500"/>
          </a:xfrm>
          <a:prstGeom prst="rect">
            <a:avLst/>
          </a:prstGeom>
          <a:solidFill>
            <a:srgbClr val="001F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4"/>
          <p:cNvSpPr txBox="1"/>
          <p:nvPr>
            <p:ph type="title"/>
          </p:nvPr>
        </p:nvSpPr>
        <p:spPr>
          <a:xfrm>
            <a:off x="773625" y="140700"/>
            <a:ext cx="40218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Machine Learning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57" name="Google Shape;3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9" y="281497"/>
            <a:ext cx="431950" cy="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4"/>
          <p:cNvSpPr txBox="1"/>
          <p:nvPr>
            <p:ph type="title"/>
          </p:nvPr>
        </p:nvSpPr>
        <p:spPr>
          <a:xfrm>
            <a:off x="510300" y="775413"/>
            <a:ext cx="79191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Catboost Classifier</a:t>
            </a:r>
            <a:endParaRPr b="1" sz="18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59" name="Google Shape;359;p34"/>
          <p:cNvSpPr/>
          <p:nvPr/>
        </p:nvSpPr>
        <p:spPr>
          <a:xfrm>
            <a:off x="211012" y="951475"/>
            <a:ext cx="243875" cy="228275"/>
          </a:xfrm>
          <a:prstGeom prst="flowChartDecision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34"/>
          <p:cNvGrpSpPr/>
          <p:nvPr/>
        </p:nvGrpSpPr>
        <p:grpSpPr>
          <a:xfrm>
            <a:off x="510300" y="1214365"/>
            <a:ext cx="8591400" cy="652989"/>
            <a:chOff x="510300" y="1236065"/>
            <a:chExt cx="8591400" cy="652989"/>
          </a:xfrm>
        </p:grpSpPr>
        <p:sp>
          <p:nvSpPr>
            <p:cNvPr id="361" name="Google Shape;361;p34"/>
            <p:cNvSpPr txBox="1"/>
            <p:nvPr/>
          </p:nvSpPr>
          <p:spPr>
            <a:xfrm>
              <a:off x="510300" y="1236065"/>
              <a:ext cx="5230200" cy="37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dk1"/>
                  </a:solidFill>
                  <a:latin typeface="Maven Pro Regular"/>
                  <a:ea typeface="Maven Pro Regular"/>
                  <a:cs typeface="Maven Pro Regular"/>
                  <a:sym typeface="Maven Pro Regular"/>
                </a:rPr>
                <a:t> </a:t>
              </a:r>
              <a:endParaRPr sz="1600">
                <a:latin typeface="Maven Pro Regular"/>
                <a:ea typeface="Maven Pro Regular"/>
                <a:cs typeface="Maven Pro Regular"/>
                <a:sym typeface="Maven Pro Regular"/>
              </a:endParaRPr>
            </a:p>
          </p:txBody>
        </p:sp>
        <p:sp>
          <p:nvSpPr>
            <p:cNvPr id="362" name="Google Shape;362;p34"/>
            <p:cNvSpPr txBox="1"/>
            <p:nvPr/>
          </p:nvSpPr>
          <p:spPr>
            <a:xfrm>
              <a:off x="510300" y="1512254"/>
              <a:ext cx="8591400" cy="37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300">
                  <a:solidFill>
                    <a:schemeClr val="dk2"/>
                  </a:solidFill>
                  <a:latin typeface="Maven Pro Regular"/>
                  <a:ea typeface="Maven Pro Regular"/>
                  <a:cs typeface="Maven Pro Regular"/>
                  <a:sym typeface="Maven Pro Regular"/>
                </a:rPr>
                <a:t>WeatherCondition, BroadPhaseOfFlight, PurposeOfFlight, EngineType, AircraftDamage </a:t>
              </a:r>
              <a:endParaRPr sz="1300">
                <a:solidFill>
                  <a:schemeClr val="dk2"/>
                </a:solidFill>
                <a:latin typeface="Maven Pro Regular"/>
                <a:ea typeface="Maven Pro Regular"/>
                <a:cs typeface="Maven Pro Regular"/>
                <a:sym typeface="Maven Pro Regula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Maven Pro Regular"/>
                <a:ea typeface="Maven Pro Regular"/>
                <a:cs typeface="Maven Pro Regular"/>
                <a:sym typeface="Maven Pro Regular"/>
              </a:endParaRPr>
            </a:p>
          </p:txBody>
        </p:sp>
      </p:grpSp>
      <p:sp>
        <p:nvSpPr>
          <p:cNvPr id="363" name="Google Shape;363;p34"/>
          <p:cNvSpPr txBox="1"/>
          <p:nvPr/>
        </p:nvSpPr>
        <p:spPr>
          <a:xfrm>
            <a:off x="510300" y="1214375"/>
            <a:ext cx="6291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categorical features to convert </a:t>
            </a:r>
            <a:r>
              <a:rPr b="1" lang="en-GB" sz="16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Categorical </a:t>
            </a:r>
            <a:r>
              <a:rPr lang="en-GB" sz="1600">
                <a:solidFill>
                  <a:schemeClr val="dk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to </a:t>
            </a:r>
            <a:r>
              <a:rPr b="1" lang="en-GB" sz="16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Numerical </a:t>
            </a:r>
            <a:r>
              <a:rPr lang="en-GB" sz="1600">
                <a:solidFill>
                  <a:schemeClr val="dk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 </a:t>
            </a:r>
            <a:endParaRPr sz="1600"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  <p:pic>
        <p:nvPicPr>
          <p:cNvPr id="364" name="Google Shape;36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3600" y="4149075"/>
            <a:ext cx="3551792" cy="47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6400" y="2041454"/>
            <a:ext cx="40005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041454"/>
            <a:ext cx="2961600" cy="1966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5"/>
          <p:cNvSpPr/>
          <p:nvPr/>
        </p:nvSpPr>
        <p:spPr>
          <a:xfrm>
            <a:off x="-22800" y="4910700"/>
            <a:ext cx="9189600" cy="23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5"/>
          <p:cNvSpPr/>
          <p:nvPr/>
        </p:nvSpPr>
        <p:spPr>
          <a:xfrm>
            <a:off x="0" y="200950"/>
            <a:ext cx="4264500" cy="517500"/>
          </a:xfrm>
          <a:prstGeom prst="rect">
            <a:avLst/>
          </a:prstGeom>
          <a:solidFill>
            <a:srgbClr val="001F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5"/>
          <p:cNvSpPr txBox="1"/>
          <p:nvPr>
            <p:ph type="title"/>
          </p:nvPr>
        </p:nvSpPr>
        <p:spPr>
          <a:xfrm>
            <a:off x="773625" y="140700"/>
            <a:ext cx="40218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Machine Learning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74" name="Google Shape;3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9" y="281497"/>
            <a:ext cx="431950" cy="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5"/>
          <p:cNvSpPr txBox="1"/>
          <p:nvPr>
            <p:ph type="title"/>
          </p:nvPr>
        </p:nvSpPr>
        <p:spPr>
          <a:xfrm>
            <a:off x="510300" y="775413"/>
            <a:ext cx="79191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Catboost Feature Importance</a:t>
            </a:r>
            <a:endParaRPr b="1" sz="18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6" name="Google Shape;376;p35"/>
          <p:cNvSpPr/>
          <p:nvPr/>
        </p:nvSpPr>
        <p:spPr>
          <a:xfrm>
            <a:off x="211012" y="951475"/>
            <a:ext cx="243875" cy="228275"/>
          </a:xfrm>
          <a:prstGeom prst="flowChartDecision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510300" y="1214365"/>
            <a:ext cx="8591400" cy="652989"/>
            <a:chOff x="510300" y="1236065"/>
            <a:chExt cx="8591400" cy="652989"/>
          </a:xfrm>
        </p:grpSpPr>
        <p:sp>
          <p:nvSpPr>
            <p:cNvPr id="378" name="Google Shape;378;p35"/>
            <p:cNvSpPr txBox="1"/>
            <p:nvPr/>
          </p:nvSpPr>
          <p:spPr>
            <a:xfrm>
              <a:off x="510300" y="1236065"/>
              <a:ext cx="5230200" cy="37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dk1"/>
                  </a:solidFill>
                  <a:latin typeface="Maven Pro Regular"/>
                  <a:ea typeface="Maven Pro Regular"/>
                  <a:cs typeface="Maven Pro Regular"/>
                  <a:sym typeface="Maven Pro Regular"/>
                </a:rPr>
                <a:t> </a:t>
              </a:r>
              <a:endParaRPr sz="1600">
                <a:latin typeface="Maven Pro Regular"/>
                <a:ea typeface="Maven Pro Regular"/>
                <a:cs typeface="Maven Pro Regular"/>
                <a:sym typeface="Maven Pro Regular"/>
              </a:endParaRPr>
            </a:p>
          </p:txBody>
        </p:sp>
        <p:sp>
          <p:nvSpPr>
            <p:cNvPr id="379" name="Google Shape;379;p35"/>
            <p:cNvSpPr txBox="1"/>
            <p:nvPr/>
          </p:nvSpPr>
          <p:spPr>
            <a:xfrm>
              <a:off x="510300" y="1512254"/>
              <a:ext cx="8591400" cy="37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300">
                  <a:solidFill>
                    <a:schemeClr val="dk2"/>
                  </a:solidFill>
                  <a:latin typeface="Maven Pro Regular"/>
                  <a:ea typeface="Maven Pro Regular"/>
                  <a:cs typeface="Maven Pro Regular"/>
                  <a:sym typeface="Maven Pro Regular"/>
                </a:rPr>
                <a:t>WeatherCondition, BroadPhaseOfFlight, PurposeOfFlight, EngineType, AircraftDamage </a:t>
              </a:r>
              <a:endParaRPr sz="1300">
                <a:solidFill>
                  <a:schemeClr val="dk2"/>
                </a:solidFill>
                <a:latin typeface="Maven Pro Regular"/>
                <a:ea typeface="Maven Pro Regular"/>
                <a:cs typeface="Maven Pro Regular"/>
                <a:sym typeface="Maven Pro Regula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Maven Pro Regular"/>
                <a:ea typeface="Maven Pro Regular"/>
                <a:cs typeface="Maven Pro Regular"/>
                <a:sym typeface="Maven Pro Regular"/>
              </a:endParaRPr>
            </a:p>
          </p:txBody>
        </p:sp>
      </p:grpSp>
      <p:sp>
        <p:nvSpPr>
          <p:cNvPr id="380" name="Google Shape;380;p35"/>
          <p:cNvSpPr txBox="1"/>
          <p:nvPr/>
        </p:nvSpPr>
        <p:spPr>
          <a:xfrm>
            <a:off x="510300" y="1214375"/>
            <a:ext cx="6291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categorical features to convert </a:t>
            </a:r>
            <a:r>
              <a:rPr b="1" lang="en-GB" sz="16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Categorical </a:t>
            </a:r>
            <a:r>
              <a:rPr lang="en-GB" sz="1600">
                <a:solidFill>
                  <a:schemeClr val="dk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to </a:t>
            </a:r>
            <a:r>
              <a:rPr b="1" lang="en-GB" sz="16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Numerical </a:t>
            </a:r>
            <a:r>
              <a:rPr lang="en-GB" sz="1600">
                <a:solidFill>
                  <a:schemeClr val="dk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 </a:t>
            </a:r>
            <a:endParaRPr sz="1600">
              <a:solidFill>
                <a:schemeClr val="dk1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  <p:pic>
        <p:nvPicPr>
          <p:cNvPr id="381" name="Google Shape;3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0100" y="1892516"/>
            <a:ext cx="4339494" cy="2716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"/>
          <p:cNvSpPr/>
          <p:nvPr/>
        </p:nvSpPr>
        <p:spPr>
          <a:xfrm>
            <a:off x="0" y="200950"/>
            <a:ext cx="3123600" cy="517500"/>
          </a:xfrm>
          <a:prstGeom prst="rect">
            <a:avLst/>
          </a:prstGeom>
          <a:solidFill>
            <a:srgbClr val="001F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6"/>
          <p:cNvSpPr txBox="1"/>
          <p:nvPr>
            <p:ph type="title"/>
          </p:nvPr>
        </p:nvSpPr>
        <p:spPr>
          <a:xfrm>
            <a:off x="773625" y="140700"/>
            <a:ext cx="40218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Conclusion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88" name="Google Shape;3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9" y="281497"/>
            <a:ext cx="431950" cy="3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838" y="915638"/>
            <a:ext cx="6786325" cy="376942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6"/>
          <p:cNvSpPr/>
          <p:nvPr/>
        </p:nvSpPr>
        <p:spPr>
          <a:xfrm>
            <a:off x="-22800" y="4910700"/>
            <a:ext cx="9189600" cy="23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/>
          <p:nvPr/>
        </p:nvSpPr>
        <p:spPr>
          <a:xfrm>
            <a:off x="0" y="200950"/>
            <a:ext cx="3123600" cy="517500"/>
          </a:xfrm>
          <a:prstGeom prst="rect">
            <a:avLst/>
          </a:prstGeom>
          <a:solidFill>
            <a:srgbClr val="001F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7"/>
          <p:cNvSpPr txBox="1"/>
          <p:nvPr>
            <p:ph type="title"/>
          </p:nvPr>
        </p:nvSpPr>
        <p:spPr>
          <a:xfrm>
            <a:off x="773625" y="140700"/>
            <a:ext cx="40218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Conclusion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97" name="Google Shape;3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9" y="281497"/>
            <a:ext cx="431950" cy="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7"/>
          <p:cNvSpPr txBox="1"/>
          <p:nvPr>
            <p:ph type="title"/>
          </p:nvPr>
        </p:nvSpPr>
        <p:spPr>
          <a:xfrm>
            <a:off x="738900" y="1083450"/>
            <a:ext cx="7583400" cy="3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Maven Pro"/>
                <a:ea typeface="Maven Pro"/>
                <a:cs typeface="Maven Pro"/>
                <a:sym typeface="Maven Pro"/>
              </a:rPr>
              <a:t>Learning Pointers</a:t>
            </a:r>
            <a:r>
              <a:rPr lang="en-GB" sz="2400"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aven Pro"/>
                <a:ea typeface="Maven Pro"/>
                <a:cs typeface="Maven Pro"/>
                <a:sym typeface="Maven Pro"/>
              </a:rPr>
              <a:t>Data Handling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Exposure to new libraries</a:t>
            </a:r>
            <a:endParaRPr sz="24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Usage of different Models and Parameters.</a:t>
            </a:r>
            <a:endParaRPr sz="24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99" name="Google Shape;399;p37"/>
          <p:cNvSpPr/>
          <p:nvPr/>
        </p:nvSpPr>
        <p:spPr>
          <a:xfrm>
            <a:off x="439612" y="1250050"/>
            <a:ext cx="243875" cy="228275"/>
          </a:xfrm>
          <a:prstGeom prst="flowChartDecision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7"/>
          <p:cNvSpPr/>
          <p:nvPr/>
        </p:nvSpPr>
        <p:spPr>
          <a:xfrm>
            <a:off x="-22800" y="4910700"/>
            <a:ext cx="9189600" cy="23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8"/>
          <p:cNvSpPr/>
          <p:nvPr/>
        </p:nvSpPr>
        <p:spPr>
          <a:xfrm>
            <a:off x="0" y="200950"/>
            <a:ext cx="3123600" cy="517500"/>
          </a:xfrm>
          <a:prstGeom prst="rect">
            <a:avLst/>
          </a:prstGeom>
          <a:solidFill>
            <a:srgbClr val="001F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8"/>
          <p:cNvSpPr txBox="1"/>
          <p:nvPr>
            <p:ph type="title"/>
          </p:nvPr>
        </p:nvSpPr>
        <p:spPr>
          <a:xfrm>
            <a:off x="773625" y="140700"/>
            <a:ext cx="40218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Conclusion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07" name="Google Shape;4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9" y="281497"/>
            <a:ext cx="431950" cy="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8"/>
          <p:cNvSpPr txBox="1"/>
          <p:nvPr>
            <p:ph type="title"/>
          </p:nvPr>
        </p:nvSpPr>
        <p:spPr>
          <a:xfrm>
            <a:off x="738900" y="1083450"/>
            <a:ext cx="7583400" cy="3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Maven Pro"/>
                <a:ea typeface="Maven Pro"/>
                <a:cs typeface="Maven Pro"/>
                <a:sym typeface="Maven Pro"/>
              </a:rPr>
              <a:t>What to Improve on</a:t>
            </a:r>
            <a:endParaRPr b="1" sz="24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aven Pro"/>
                <a:ea typeface="Maven Pro"/>
                <a:cs typeface="Maven Pro"/>
                <a:sym typeface="Maven Pro"/>
              </a:rPr>
              <a:t>Exploration of Unsupervised learning methods e.g anomaly detection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latin typeface="Maven Pro"/>
                <a:ea typeface="Maven Pro"/>
                <a:cs typeface="Maven Pro"/>
                <a:sym typeface="Maven Pro"/>
              </a:rPr>
              <a:t>Further exploration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09" name="Google Shape;409;p38"/>
          <p:cNvSpPr/>
          <p:nvPr/>
        </p:nvSpPr>
        <p:spPr>
          <a:xfrm>
            <a:off x="439612" y="1250050"/>
            <a:ext cx="243875" cy="228275"/>
          </a:xfrm>
          <a:prstGeom prst="flowChartDecision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8"/>
          <p:cNvSpPr/>
          <p:nvPr/>
        </p:nvSpPr>
        <p:spPr>
          <a:xfrm>
            <a:off x="-22800" y="4910700"/>
            <a:ext cx="9189600" cy="23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"/>
          <p:cNvSpPr/>
          <p:nvPr/>
        </p:nvSpPr>
        <p:spPr>
          <a:xfrm>
            <a:off x="0" y="200950"/>
            <a:ext cx="5476800" cy="517500"/>
          </a:xfrm>
          <a:prstGeom prst="rect">
            <a:avLst/>
          </a:prstGeom>
          <a:solidFill>
            <a:srgbClr val="001F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9"/>
          <p:cNvSpPr txBox="1"/>
          <p:nvPr>
            <p:ph type="title"/>
          </p:nvPr>
        </p:nvSpPr>
        <p:spPr>
          <a:xfrm>
            <a:off x="773625" y="140700"/>
            <a:ext cx="47379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Individual Contributions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17" name="Google Shape;4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9" y="281497"/>
            <a:ext cx="431950" cy="376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8" name="Google Shape;418;p39"/>
          <p:cNvGraphicFramePr/>
          <p:nvPr/>
        </p:nvGraphicFramePr>
        <p:xfrm>
          <a:off x="952500" y="104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{3E055442-221D-4A82-BAE1-FC86B553EC77}</a:tableStyleId>
              </a:tblPr>
              <a:tblGrid>
                <a:gridCol w="3619500"/>
                <a:gridCol w="3619500"/>
              </a:tblGrid>
              <a:tr h="421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Task</a:t>
                      </a:r>
                      <a:endParaRPr b="1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Group Member</a:t>
                      </a:r>
                      <a:endParaRPr b="1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421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Data Cleaning</a:t>
                      </a:r>
                      <a:endParaRPr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Leow Guan Wei</a:t>
                      </a:r>
                      <a:endParaRPr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421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Exploratory Analysis &amp; Visualization</a:t>
                      </a:r>
                      <a:endParaRPr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Malcolm Pang Qing Han, Kim HeonJung, Leow Guan Wei, Siow Kee Tat, Keith</a:t>
                      </a:r>
                      <a:endParaRPr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421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Machine Learning</a:t>
                      </a:r>
                      <a:endParaRPr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421325"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Logistic Regression</a:t>
                      </a:r>
                      <a:endParaRPr sz="12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Leow Guan Wei</a:t>
                      </a:r>
                      <a:endParaRPr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421325"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K-Nearest Neighbours, Decision Tree Classifier, Random Forest Classifier</a:t>
                      </a:r>
                      <a:endParaRPr sz="12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Malcolm Pang Qing Han</a:t>
                      </a:r>
                      <a:endParaRPr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421325"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Catboost</a:t>
                      </a:r>
                      <a:endParaRPr sz="120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Siow Kee Tat, Keith</a:t>
                      </a:r>
                      <a:endParaRPr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421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Slides</a:t>
                      </a:r>
                      <a:endParaRPr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Kim HeonJung</a:t>
                      </a:r>
                      <a:endParaRPr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19" name="Google Shape;419;p39"/>
          <p:cNvSpPr/>
          <p:nvPr/>
        </p:nvSpPr>
        <p:spPr>
          <a:xfrm>
            <a:off x="-22800" y="4910700"/>
            <a:ext cx="9189600" cy="23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"/>
          <p:cNvSpPr txBox="1"/>
          <p:nvPr>
            <p:ph idx="1" type="body"/>
          </p:nvPr>
        </p:nvSpPr>
        <p:spPr>
          <a:xfrm>
            <a:off x="311700" y="1166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https://towardsdatascience.com/encoding-categorical-features-21a2651a065c</a:t>
            </a:r>
            <a:r>
              <a:rPr lang="en-GB"/>
              <a:t> </a:t>
            </a:r>
            <a:r>
              <a:rPr lang="en-GB" sz="1200"/>
              <a:t>(encoding categorical values)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4"/>
              </a:rPr>
              <a:t>https://scikit-learn.org/stable/modules/generated/sklearn.linear_model.LogisticRegression.html</a:t>
            </a:r>
            <a:r>
              <a:rPr lang="en-GB" sz="1200"/>
              <a:t> (logistic regression)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5"/>
              </a:rPr>
              <a:t>https://towardsdatascience.com/an-implementation-and-explanation-of-the-random-forest-in-python-77bf308a9b76</a:t>
            </a:r>
            <a:r>
              <a:rPr lang="en-GB" sz="1200"/>
              <a:t> (random forest)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6"/>
              </a:rPr>
              <a:t>https://towardsdatascience.com/data-101s-spatial-visualizations-and-analysis-in-python-with-folium-39730da2adf</a:t>
            </a:r>
            <a:r>
              <a:rPr lang="en-GB" sz="1200"/>
              <a:t> (folium map)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7"/>
              </a:rPr>
              <a:t>https://towardsdatascience.com/catboost-vs-light-gbm-vs-xgboost-5f93620723db</a:t>
            </a:r>
            <a:r>
              <a:rPr lang="en-GB" sz="1200"/>
              <a:t> (Catboost)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8"/>
              </a:rPr>
              <a:t>https://catboost.ai/docs/concepts/python-reference_catboostclassifier.html</a:t>
            </a:r>
            <a:r>
              <a:rPr lang="en-GB" sz="1200"/>
              <a:t> (Catboost)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25" name="Google Shape;425;p40"/>
          <p:cNvSpPr/>
          <p:nvPr/>
        </p:nvSpPr>
        <p:spPr>
          <a:xfrm>
            <a:off x="0" y="200950"/>
            <a:ext cx="4264500" cy="517500"/>
          </a:xfrm>
          <a:prstGeom prst="rect">
            <a:avLst/>
          </a:prstGeom>
          <a:solidFill>
            <a:srgbClr val="001F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0"/>
          <p:cNvSpPr txBox="1"/>
          <p:nvPr>
            <p:ph type="title"/>
          </p:nvPr>
        </p:nvSpPr>
        <p:spPr>
          <a:xfrm>
            <a:off x="773625" y="140700"/>
            <a:ext cx="40218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References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27" name="Google Shape;427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0999" y="281497"/>
            <a:ext cx="431950" cy="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0"/>
          <p:cNvSpPr/>
          <p:nvPr/>
        </p:nvSpPr>
        <p:spPr>
          <a:xfrm>
            <a:off x="-22800" y="4910700"/>
            <a:ext cx="9189600" cy="23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6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1"/>
          <p:cNvSpPr/>
          <p:nvPr/>
        </p:nvSpPr>
        <p:spPr>
          <a:xfrm>
            <a:off x="0" y="886275"/>
            <a:ext cx="3714300" cy="3365700"/>
          </a:xfrm>
          <a:prstGeom prst="rect">
            <a:avLst/>
          </a:prstGeom>
          <a:solidFill>
            <a:srgbClr val="001F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1"/>
          <p:cNvSpPr txBox="1"/>
          <p:nvPr/>
        </p:nvSpPr>
        <p:spPr>
          <a:xfrm>
            <a:off x="266250" y="1221975"/>
            <a:ext cx="3181800" cy="26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THANK</a:t>
            </a:r>
            <a:br>
              <a:rPr b="1" lang="en-GB" sz="6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b="1" lang="en-GB" sz="6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YOU</a:t>
            </a:r>
            <a:endParaRPr b="1" sz="6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36" name="Google Shape;436;p41"/>
          <p:cNvSpPr txBox="1"/>
          <p:nvPr/>
        </p:nvSpPr>
        <p:spPr>
          <a:xfrm>
            <a:off x="324525" y="3444080"/>
            <a:ext cx="36165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4"/>
                </a:solidFill>
                <a:latin typeface="Maven Pro"/>
                <a:ea typeface="Maven Pro"/>
                <a:cs typeface="Maven Pro"/>
                <a:sym typeface="Maven Pro"/>
              </a:rPr>
              <a:t>CZ1015 FS6T06 Mini Project</a:t>
            </a:r>
            <a:endParaRPr>
              <a:solidFill>
                <a:schemeClr val="accent4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>
            <a:off x="0" y="200950"/>
            <a:ext cx="2484900" cy="517500"/>
          </a:xfrm>
          <a:prstGeom prst="rect">
            <a:avLst/>
          </a:prstGeom>
          <a:solidFill>
            <a:srgbClr val="001F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>
            <p:ph type="title"/>
          </p:nvPr>
        </p:nvSpPr>
        <p:spPr>
          <a:xfrm>
            <a:off x="773625" y="140700"/>
            <a:ext cx="19992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Process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9" y="281497"/>
            <a:ext cx="431950" cy="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-22800" y="4910700"/>
            <a:ext cx="9189600" cy="23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4">
            <a:alphaModFix/>
          </a:blip>
          <a:srcRect b="9131" l="0" r="0" t="18161"/>
          <a:stretch/>
        </p:blipFill>
        <p:spPr>
          <a:xfrm>
            <a:off x="-482925" y="3429000"/>
            <a:ext cx="3488700" cy="15864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 rotWithShape="1">
          <a:blip r:embed="rId5">
            <a:alphaModFix/>
          </a:blip>
          <a:srcRect b="10985" l="0" r="0" t="19045"/>
          <a:stretch/>
        </p:blipFill>
        <p:spPr>
          <a:xfrm>
            <a:off x="2724250" y="3429000"/>
            <a:ext cx="3916500" cy="1586400"/>
          </a:xfrm>
          <a:prstGeom prst="parallelogram">
            <a:avLst>
              <a:gd fmla="val 25078" name="adj"/>
            </a:avLst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6">
            <a:alphaModFix/>
          </a:blip>
          <a:srcRect b="0" l="0" r="0" t="15347"/>
          <a:stretch/>
        </p:blipFill>
        <p:spPr>
          <a:xfrm>
            <a:off x="6381400" y="3429000"/>
            <a:ext cx="3323100" cy="15864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1247938" y="926613"/>
            <a:ext cx="68541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Choose Dataset</a:t>
            </a:r>
            <a:endParaRPr b="1" sz="20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-"/>
            </a:pPr>
            <a:r>
              <a:rPr b="1" lang="en-GB" sz="1800">
                <a:latin typeface="Maven Pro"/>
                <a:ea typeface="Maven Pro"/>
                <a:cs typeface="Maven Pro"/>
                <a:sym typeface="Maven Pro"/>
              </a:rPr>
              <a:t>Aviation Accident Dataset</a:t>
            </a:r>
            <a:endParaRPr b="1" sz="18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 rotWithShape="1">
          <a:blip r:embed="rId7">
            <a:alphaModFix/>
          </a:blip>
          <a:srcRect b="14602" l="0" r="0" t="0"/>
          <a:stretch/>
        </p:blipFill>
        <p:spPr>
          <a:xfrm>
            <a:off x="7948213" y="1657358"/>
            <a:ext cx="854926" cy="7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 rotWithShape="1">
          <a:blip r:embed="rId8">
            <a:alphaModFix/>
          </a:blip>
          <a:srcRect b="13419" l="0" r="0" t="0"/>
          <a:stretch/>
        </p:blipFill>
        <p:spPr>
          <a:xfrm>
            <a:off x="350000" y="956500"/>
            <a:ext cx="821989" cy="71167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561862" y="1657358"/>
            <a:ext cx="7234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Visualization &amp; Data Cleaning</a:t>
            </a:r>
            <a:endParaRPr b="1" sz="20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r"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-"/>
            </a:pPr>
            <a:r>
              <a:rPr b="1" lang="en-GB" sz="1800">
                <a:latin typeface="Maven Pro"/>
                <a:ea typeface="Maven Pro"/>
                <a:cs typeface="Maven Pro"/>
                <a:sym typeface="Maven Pro"/>
              </a:rPr>
              <a:t>Explore data and prepare cleaned data for the prediction</a:t>
            </a:r>
            <a:endParaRPr b="1" sz="18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1247938" y="2443788"/>
            <a:ext cx="68541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Prediction</a:t>
            </a:r>
            <a:endParaRPr b="1" sz="20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-"/>
            </a:pPr>
            <a:r>
              <a:rPr b="1" lang="en-GB" sz="1800">
                <a:latin typeface="Maven Pro"/>
                <a:ea typeface="Maven Pro"/>
                <a:cs typeface="Maven Pro"/>
                <a:sym typeface="Maven Pro"/>
              </a:rPr>
              <a:t>Use Machine Learning Model</a:t>
            </a:r>
            <a:endParaRPr b="1" sz="18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 rotWithShape="1">
          <a:blip r:embed="rId9">
            <a:alphaModFix/>
          </a:blip>
          <a:srcRect b="13711" l="0" r="0" t="0"/>
          <a:stretch/>
        </p:blipFill>
        <p:spPr>
          <a:xfrm>
            <a:off x="350000" y="2459946"/>
            <a:ext cx="822000" cy="709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2"/>
          <p:cNvSpPr/>
          <p:nvPr/>
        </p:nvSpPr>
        <p:spPr>
          <a:xfrm>
            <a:off x="0" y="200950"/>
            <a:ext cx="3123600" cy="517500"/>
          </a:xfrm>
          <a:prstGeom prst="rect">
            <a:avLst/>
          </a:prstGeom>
          <a:solidFill>
            <a:srgbClr val="001F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2"/>
          <p:cNvSpPr txBox="1"/>
          <p:nvPr>
            <p:ph type="title"/>
          </p:nvPr>
        </p:nvSpPr>
        <p:spPr>
          <a:xfrm>
            <a:off x="773625" y="140700"/>
            <a:ext cx="40218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Q&amp;A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43" name="Google Shape;4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9" y="281497"/>
            <a:ext cx="431950" cy="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2"/>
          <p:cNvSpPr txBox="1"/>
          <p:nvPr>
            <p:ph type="title"/>
          </p:nvPr>
        </p:nvSpPr>
        <p:spPr>
          <a:xfrm>
            <a:off x="738900" y="1083450"/>
            <a:ext cx="7583400" cy="3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aven Pro"/>
                <a:ea typeface="Maven Pro"/>
                <a:cs typeface="Maven Pro"/>
                <a:sym typeface="Maven Pro"/>
              </a:rPr>
              <a:t>:-) 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45" name="Google Shape;445;p42"/>
          <p:cNvSpPr/>
          <p:nvPr/>
        </p:nvSpPr>
        <p:spPr>
          <a:xfrm>
            <a:off x="439612" y="1250050"/>
            <a:ext cx="243875" cy="228275"/>
          </a:xfrm>
          <a:prstGeom prst="flowChartDecision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2"/>
          <p:cNvSpPr/>
          <p:nvPr/>
        </p:nvSpPr>
        <p:spPr>
          <a:xfrm>
            <a:off x="-22800" y="4910700"/>
            <a:ext cx="9189600" cy="23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443400" y="3424375"/>
            <a:ext cx="1343075" cy="109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10774" y="1137112"/>
            <a:ext cx="1484401" cy="1269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5775" y="913400"/>
            <a:ext cx="1710920" cy="146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4325" y="3241725"/>
            <a:ext cx="1552370" cy="126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/>
          <p:nvPr/>
        </p:nvSpPr>
        <p:spPr>
          <a:xfrm>
            <a:off x="-22800" y="4910700"/>
            <a:ext cx="9189600" cy="23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 txBox="1"/>
          <p:nvPr/>
        </p:nvSpPr>
        <p:spPr>
          <a:xfrm>
            <a:off x="3273600" y="2982363"/>
            <a:ext cx="25968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Aviation Accident</a:t>
            </a:r>
            <a:endParaRPr b="1" sz="2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 rotWithShape="1">
          <a:blip r:embed="rId7">
            <a:alphaModFix/>
          </a:blip>
          <a:srcRect b="18903" l="0" r="0" t="0"/>
          <a:stretch/>
        </p:blipFill>
        <p:spPr>
          <a:xfrm>
            <a:off x="3829800" y="1845225"/>
            <a:ext cx="1484401" cy="120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/>
          <p:nvPr/>
        </p:nvSpPr>
        <p:spPr>
          <a:xfrm>
            <a:off x="1189586" y="2215763"/>
            <a:ext cx="1578000" cy="32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Location</a:t>
            </a:r>
            <a:endParaRPr sz="2000">
              <a:solidFill>
                <a:schemeClr val="lt1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693086" y="1365313"/>
            <a:ext cx="25968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1F3B"/>
                </a:solidFill>
                <a:latin typeface="Maven Pro"/>
                <a:ea typeface="Maven Pro"/>
                <a:cs typeface="Maven Pro"/>
                <a:sym typeface="Maven Pro"/>
              </a:rPr>
              <a:t>Country</a:t>
            </a:r>
            <a:endParaRPr b="1" sz="1800">
              <a:solidFill>
                <a:srgbClr val="001F3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1F3B"/>
                </a:solidFill>
                <a:latin typeface="Maven Pro"/>
                <a:ea typeface="Maven Pro"/>
                <a:cs typeface="Maven Pro"/>
                <a:sym typeface="Maven Pro"/>
              </a:rPr>
              <a:t>Latitude / Longitude</a:t>
            </a:r>
            <a:endParaRPr b="1" sz="1800">
              <a:solidFill>
                <a:srgbClr val="001F3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6369889" y="2177575"/>
            <a:ext cx="1578000" cy="32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Damage</a:t>
            </a:r>
            <a:endParaRPr sz="2000">
              <a:solidFill>
                <a:schemeClr val="lt1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5860489" y="1039013"/>
            <a:ext cx="25968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1F3B"/>
                </a:solidFill>
                <a:latin typeface="Maven Pro"/>
                <a:ea typeface="Maven Pro"/>
                <a:cs typeface="Maven Pro"/>
                <a:sym typeface="Maven Pro"/>
              </a:rPr>
              <a:t>Injury Severity</a:t>
            </a:r>
            <a:endParaRPr b="1" sz="1800">
              <a:solidFill>
                <a:srgbClr val="001F3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1F3B"/>
                </a:solidFill>
                <a:latin typeface="Maven Pro"/>
                <a:ea typeface="Maven Pro"/>
                <a:cs typeface="Maven Pro"/>
                <a:sym typeface="Maven Pro"/>
              </a:rPr>
              <a:t>Total Injuries</a:t>
            </a:r>
            <a:endParaRPr b="1" sz="1800">
              <a:solidFill>
                <a:srgbClr val="001F3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1F3B"/>
                </a:solidFill>
                <a:latin typeface="Maven Pro"/>
                <a:ea typeface="Maven Pro"/>
                <a:cs typeface="Maven Pro"/>
                <a:sym typeface="Maven Pro"/>
              </a:rPr>
              <a:t>Aircraft Damage</a:t>
            </a:r>
            <a:endParaRPr b="1" sz="1800">
              <a:solidFill>
                <a:srgbClr val="001F3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1189586" y="3333050"/>
            <a:ext cx="1578000" cy="32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Aircraft</a:t>
            </a:r>
            <a:endParaRPr sz="2000">
              <a:solidFill>
                <a:schemeClr val="lt1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693086" y="3770938"/>
            <a:ext cx="25968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1F3B"/>
                </a:solidFill>
                <a:latin typeface="Maven Pro"/>
                <a:ea typeface="Maven Pro"/>
                <a:cs typeface="Maven Pro"/>
                <a:sym typeface="Maven Pro"/>
              </a:rPr>
              <a:t>Aircraft Category</a:t>
            </a:r>
            <a:endParaRPr b="1" sz="1800">
              <a:solidFill>
                <a:srgbClr val="001F3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1F3B"/>
                </a:solidFill>
                <a:latin typeface="Maven Pro"/>
                <a:ea typeface="Maven Pro"/>
                <a:cs typeface="Maven Pro"/>
                <a:sym typeface="Maven Pro"/>
              </a:rPr>
              <a:t>Engine Type</a:t>
            </a:r>
            <a:endParaRPr b="1" sz="1800">
              <a:solidFill>
                <a:srgbClr val="001F3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1F3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6369900" y="3294888"/>
            <a:ext cx="1578000" cy="32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Weather</a:t>
            </a:r>
            <a:endParaRPr sz="2000">
              <a:solidFill>
                <a:schemeClr val="lt1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5860489" y="3732763"/>
            <a:ext cx="25968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1F3B"/>
                </a:solidFill>
                <a:latin typeface="Maven Pro"/>
                <a:ea typeface="Maven Pro"/>
                <a:cs typeface="Maven Pro"/>
                <a:sym typeface="Maven Pro"/>
              </a:rPr>
              <a:t>Event Id</a:t>
            </a:r>
            <a:endParaRPr b="1" sz="1800">
              <a:solidFill>
                <a:srgbClr val="001F3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1F3B"/>
                </a:solidFill>
                <a:latin typeface="Maven Pro"/>
                <a:ea typeface="Maven Pro"/>
                <a:cs typeface="Maven Pro"/>
                <a:sym typeface="Maven Pro"/>
              </a:rPr>
              <a:t>Weather Condition</a:t>
            </a:r>
            <a:endParaRPr b="1" sz="1800">
              <a:solidFill>
                <a:srgbClr val="001F3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12" name="Google Shape;112;p16"/>
          <p:cNvCxnSpPr>
            <a:endCxn id="106" idx="1"/>
          </p:cNvCxnSpPr>
          <p:nvPr/>
        </p:nvCxnSpPr>
        <p:spPr>
          <a:xfrm>
            <a:off x="5748589" y="2341375"/>
            <a:ext cx="621300" cy="0"/>
          </a:xfrm>
          <a:prstGeom prst="straightConnector1">
            <a:avLst/>
          </a:prstGeom>
          <a:noFill/>
          <a:ln cap="flat" cmpd="sng" w="28575">
            <a:solidFill>
              <a:srgbClr val="051A2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6"/>
          <p:cNvCxnSpPr/>
          <p:nvPr/>
        </p:nvCxnSpPr>
        <p:spPr>
          <a:xfrm>
            <a:off x="5748464" y="3469275"/>
            <a:ext cx="621300" cy="0"/>
          </a:xfrm>
          <a:prstGeom prst="straightConnector1">
            <a:avLst/>
          </a:prstGeom>
          <a:noFill/>
          <a:ln cap="flat" cmpd="sng" w="28575">
            <a:solidFill>
              <a:srgbClr val="051A2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6"/>
          <p:cNvCxnSpPr/>
          <p:nvPr/>
        </p:nvCxnSpPr>
        <p:spPr>
          <a:xfrm>
            <a:off x="2774236" y="2379550"/>
            <a:ext cx="621300" cy="0"/>
          </a:xfrm>
          <a:prstGeom prst="straightConnector1">
            <a:avLst/>
          </a:prstGeom>
          <a:noFill/>
          <a:ln cap="flat" cmpd="sng" w="28575">
            <a:solidFill>
              <a:srgbClr val="051A2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6"/>
          <p:cNvCxnSpPr/>
          <p:nvPr/>
        </p:nvCxnSpPr>
        <p:spPr>
          <a:xfrm>
            <a:off x="2774236" y="3507450"/>
            <a:ext cx="621300" cy="0"/>
          </a:xfrm>
          <a:prstGeom prst="straightConnector1">
            <a:avLst/>
          </a:prstGeom>
          <a:noFill/>
          <a:ln cap="flat" cmpd="sng" w="28575">
            <a:solidFill>
              <a:srgbClr val="051A2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16"/>
          <p:cNvSpPr/>
          <p:nvPr/>
        </p:nvSpPr>
        <p:spPr>
          <a:xfrm>
            <a:off x="0" y="200950"/>
            <a:ext cx="3526200" cy="517500"/>
          </a:xfrm>
          <a:prstGeom prst="rect">
            <a:avLst/>
          </a:prstGeom>
          <a:solidFill>
            <a:srgbClr val="001F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 txBox="1"/>
          <p:nvPr>
            <p:ph type="title"/>
          </p:nvPr>
        </p:nvSpPr>
        <p:spPr>
          <a:xfrm>
            <a:off x="773625" y="140700"/>
            <a:ext cx="29031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Data Analysis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18" name="Google Shape;11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0999" y="281497"/>
            <a:ext cx="431950" cy="3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/>
          <p:nvPr/>
        </p:nvSpPr>
        <p:spPr>
          <a:xfrm>
            <a:off x="0" y="200950"/>
            <a:ext cx="3395400" cy="517500"/>
          </a:xfrm>
          <a:prstGeom prst="rect">
            <a:avLst/>
          </a:prstGeom>
          <a:solidFill>
            <a:srgbClr val="001F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 txBox="1"/>
          <p:nvPr>
            <p:ph type="title"/>
          </p:nvPr>
        </p:nvSpPr>
        <p:spPr>
          <a:xfrm>
            <a:off x="773625" y="140700"/>
            <a:ext cx="29031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Visualization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9" y="281497"/>
            <a:ext cx="431950" cy="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>
            <p:ph type="title"/>
          </p:nvPr>
        </p:nvSpPr>
        <p:spPr>
          <a:xfrm>
            <a:off x="711923" y="944363"/>
            <a:ext cx="29496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Investigation Type</a:t>
            </a:r>
            <a:endParaRPr b="1" sz="24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412635" y="1120438"/>
            <a:ext cx="243875" cy="228275"/>
          </a:xfrm>
          <a:prstGeom prst="flowChartDecision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-22800" y="4910700"/>
            <a:ext cx="9189600" cy="23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 txBox="1"/>
          <p:nvPr>
            <p:ph type="title"/>
          </p:nvPr>
        </p:nvSpPr>
        <p:spPr>
          <a:xfrm>
            <a:off x="5252383" y="944375"/>
            <a:ext cx="29496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Aircraft Damage</a:t>
            </a:r>
            <a:endParaRPr b="1" sz="24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4953095" y="1106675"/>
            <a:ext cx="243875" cy="228275"/>
          </a:xfrm>
          <a:prstGeom prst="flowChartDecision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83900"/>
            <a:ext cx="9050376" cy="28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/>
          <p:nvPr/>
        </p:nvSpPr>
        <p:spPr>
          <a:xfrm>
            <a:off x="0" y="200950"/>
            <a:ext cx="3395400" cy="517500"/>
          </a:xfrm>
          <a:prstGeom prst="rect">
            <a:avLst/>
          </a:prstGeom>
          <a:solidFill>
            <a:srgbClr val="001F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675" y="1712000"/>
            <a:ext cx="4241483" cy="27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>
            <p:ph type="title"/>
          </p:nvPr>
        </p:nvSpPr>
        <p:spPr>
          <a:xfrm>
            <a:off x="773625" y="140700"/>
            <a:ext cx="29031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Visualization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999" y="281497"/>
            <a:ext cx="431950" cy="3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000" y="1607350"/>
            <a:ext cx="4472675" cy="285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>
            <p:ph type="title"/>
          </p:nvPr>
        </p:nvSpPr>
        <p:spPr>
          <a:xfrm>
            <a:off x="859725" y="944363"/>
            <a:ext cx="29496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Weather Condition</a:t>
            </a:r>
            <a:endParaRPr b="1" sz="24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560437" y="1120438"/>
            <a:ext cx="243875" cy="228275"/>
          </a:xfrm>
          <a:prstGeom prst="flowChartDecision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-22800" y="4910700"/>
            <a:ext cx="9189600" cy="23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5130550" y="553463"/>
            <a:ext cx="536700" cy="19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UNK</a:t>
            </a:r>
            <a:endParaRPr b="1"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5" name="Google Shape;145;p18"/>
          <p:cNvSpPr txBox="1"/>
          <p:nvPr>
            <p:ph type="title"/>
          </p:nvPr>
        </p:nvSpPr>
        <p:spPr>
          <a:xfrm>
            <a:off x="5694351" y="993246"/>
            <a:ext cx="4241400" cy="315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1F3B"/>
                </a:solidFill>
                <a:latin typeface="Maven Pro"/>
                <a:ea typeface="Maven Pro"/>
                <a:cs typeface="Maven Pro"/>
                <a:sym typeface="Maven Pro"/>
              </a:rPr>
              <a:t>require flight by reference to instruments</a:t>
            </a:r>
            <a:endParaRPr b="1" sz="1100">
              <a:solidFill>
                <a:srgbClr val="001F3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5130550" y="815380"/>
            <a:ext cx="536700" cy="19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VMC</a:t>
            </a:r>
            <a:endParaRPr b="1"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5130550" y="1074422"/>
            <a:ext cx="536700" cy="19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</a:t>
            </a:r>
            <a:r>
              <a:rPr b="1" lang="en-GB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MC</a:t>
            </a:r>
            <a:endParaRPr b="1"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8" name="Google Shape;148;p18"/>
          <p:cNvSpPr txBox="1"/>
          <p:nvPr>
            <p:ph type="title"/>
          </p:nvPr>
        </p:nvSpPr>
        <p:spPr>
          <a:xfrm>
            <a:off x="5681392" y="739644"/>
            <a:ext cx="4241400" cy="315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1F3B"/>
                </a:solidFill>
                <a:latin typeface="Maven Pro"/>
                <a:ea typeface="Maven Pro"/>
                <a:cs typeface="Maven Pro"/>
                <a:sym typeface="Maven Pro"/>
              </a:rPr>
              <a:t>visual flight is permitted</a:t>
            </a:r>
            <a:endParaRPr b="1" sz="1100">
              <a:solidFill>
                <a:srgbClr val="001F3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9" name="Google Shape;149;p18"/>
          <p:cNvSpPr txBox="1"/>
          <p:nvPr>
            <p:ph type="title"/>
          </p:nvPr>
        </p:nvSpPr>
        <p:spPr>
          <a:xfrm>
            <a:off x="5694356" y="471601"/>
            <a:ext cx="3395400" cy="315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1F3B"/>
                </a:solidFill>
                <a:latin typeface="Maven Pro"/>
                <a:ea typeface="Maven Pro"/>
                <a:cs typeface="Maven Pro"/>
                <a:sym typeface="Maven Pro"/>
              </a:rPr>
              <a:t>unknown</a:t>
            </a:r>
            <a:endParaRPr b="1" sz="1100">
              <a:solidFill>
                <a:srgbClr val="001F3B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/>
          <p:nvPr/>
        </p:nvSpPr>
        <p:spPr>
          <a:xfrm>
            <a:off x="0" y="200950"/>
            <a:ext cx="3395400" cy="517500"/>
          </a:xfrm>
          <a:prstGeom prst="rect">
            <a:avLst/>
          </a:prstGeom>
          <a:solidFill>
            <a:srgbClr val="001F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 txBox="1"/>
          <p:nvPr>
            <p:ph idx="4294967295" type="title"/>
          </p:nvPr>
        </p:nvSpPr>
        <p:spPr>
          <a:xfrm>
            <a:off x="773625" y="140700"/>
            <a:ext cx="29031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Visualization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9" y="281497"/>
            <a:ext cx="431950" cy="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/>
          <p:nvPr/>
        </p:nvSpPr>
        <p:spPr>
          <a:xfrm>
            <a:off x="-22800" y="4910700"/>
            <a:ext cx="9189600" cy="23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 txBox="1"/>
          <p:nvPr>
            <p:ph idx="4294967295" type="title"/>
          </p:nvPr>
        </p:nvSpPr>
        <p:spPr>
          <a:xfrm>
            <a:off x="859725" y="944375"/>
            <a:ext cx="62064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Report Status and Aircraft Category</a:t>
            </a:r>
            <a:endParaRPr b="1" sz="24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560437" y="1120438"/>
            <a:ext cx="243875" cy="228275"/>
          </a:xfrm>
          <a:prstGeom prst="flowChartDecision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275" y="1501124"/>
            <a:ext cx="4392378" cy="27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8075" y="1465875"/>
            <a:ext cx="4049426" cy="28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/>
          <p:nvPr/>
        </p:nvSpPr>
        <p:spPr>
          <a:xfrm>
            <a:off x="0" y="200950"/>
            <a:ext cx="3395400" cy="517500"/>
          </a:xfrm>
          <a:prstGeom prst="rect">
            <a:avLst/>
          </a:prstGeom>
          <a:solidFill>
            <a:srgbClr val="001F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0"/>
          <p:cNvSpPr txBox="1"/>
          <p:nvPr>
            <p:ph idx="4294967295" type="title"/>
          </p:nvPr>
        </p:nvSpPr>
        <p:spPr>
          <a:xfrm>
            <a:off x="773625" y="140700"/>
            <a:ext cx="29031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Visualization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68" name="Google Shape;1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9" y="281497"/>
            <a:ext cx="431950" cy="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/>
          <p:nvPr/>
        </p:nvSpPr>
        <p:spPr>
          <a:xfrm>
            <a:off x="-22800" y="4910700"/>
            <a:ext cx="9189600" cy="23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825" y="1607350"/>
            <a:ext cx="4414450" cy="28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450" y="1607350"/>
            <a:ext cx="3970027" cy="29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 txBox="1"/>
          <p:nvPr>
            <p:ph idx="4294967295" type="title"/>
          </p:nvPr>
        </p:nvSpPr>
        <p:spPr>
          <a:xfrm>
            <a:off x="859725" y="944363"/>
            <a:ext cx="29496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Month </a:t>
            </a:r>
            <a:endParaRPr b="1" sz="24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560437" y="1120438"/>
            <a:ext cx="243875" cy="228275"/>
          </a:xfrm>
          <a:prstGeom prst="flowChartDecision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/>
          <p:nvPr/>
        </p:nvSpPr>
        <p:spPr>
          <a:xfrm>
            <a:off x="0" y="200950"/>
            <a:ext cx="3395400" cy="517500"/>
          </a:xfrm>
          <a:prstGeom prst="rect">
            <a:avLst/>
          </a:prstGeom>
          <a:solidFill>
            <a:srgbClr val="001F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1"/>
          <p:cNvSpPr txBox="1"/>
          <p:nvPr>
            <p:ph idx="4294967295" type="title"/>
          </p:nvPr>
        </p:nvSpPr>
        <p:spPr>
          <a:xfrm>
            <a:off x="773625" y="140700"/>
            <a:ext cx="29031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Visualization</a:t>
            </a:r>
            <a:endParaRPr b="1"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9" y="281497"/>
            <a:ext cx="431950" cy="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/>
          <p:nvPr/>
        </p:nvSpPr>
        <p:spPr>
          <a:xfrm>
            <a:off x="-22800" y="4910700"/>
            <a:ext cx="9189600" cy="23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"/>
          <p:cNvSpPr txBox="1"/>
          <p:nvPr>
            <p:ph idx="4294967295" type="title"/>
          </p:nvPr>
        </p:nvSpPr>
        <p:spPr>
          <a:xfrm>
            <a:off x="859725" y="944363"/>
            <a:ext cx="29496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Engine Type</a:t>
            </a:r>
            <a:r>
              <a:rPr b="1" lang="en-GB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b="1" sz="24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83" name="Google Shape;183;p21"/>
          <p:cNvSpPr/>
          <p:nvPr/>
        </p:nvSpPr>
        <p:spPr>
          <a:xfrm>
            <a:off x="560437" y="1120438"/>
            <a:ext cx="243875" cy="228275"/>
          </a:xfrm>
          <a:prstGeom prst="flowChartDecision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50" y="1460275"/>
            <a:ext cx="4206345" cy="33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8900" y="1460275"/>
            <a:ext cx="3980823" cy="33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